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3"/>
  </p:notesMasterIdLst>
  <p:sldIdLst>
    <p:sldId id="256" r:id="rId5"/>
    <p:sldId id="260" r:id="rId6"/>
    <p:sldId id="261" r:id="rId7"/>
    <p:sldId id="262" r:id="rId8"/>
    <p:sldId id="276" r:id="rId9"/>
    <p:sldId id="275" r:id="rId10"/>
    <p:sldId id="263" r:id="rId11"/>
    <p:sldId id="264" r:id="rId12"/>
    <p:sldId id="278" r:id="rId13"/>
    <p:sldId id="274" r:id="rId14"/>
    <p:sldId id="265" r:id="rId15"/>
    <p:sldId id="269" r:id="rId16"/>
    <p:sldId id="266" r:id="rId17"/>
    <p:sldId id="267" r:id="rId18"/>
    <p:sldId id="280" r:id="rId19"/>
    <p:sldId id="279" r:id="rId20"/>
    <p:sldId id="268"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D52B66-5DD0-4BD6-BD79-BE5BEE12F971}" v="1" dt="2024-06-05T15:51:46.2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529" autoAdjust="0"/>
  </p:normalViewPr>
  <p:slideViewPr>
    <p:cSldViewPr>
      <p:cViewPr varScale="1">
        <p:scale>
          <a:sx n="69" d="100"/>
          <a:sy n="69" d="100"/>
        </p:scale>
        <p:origin x="1858"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y Walker" userId="2f67eafc-7717-4b86-b277-ab3ec62290a7" providerId="ADAL" clId="{F8D52B66-5DD0-4BD6-BD79-BE5BEE12F971}"/>
    <pc:docChg chg="modSld">
      <pc:chgData name="Kathy Walker" userId="2f67eafc-7717-4b86-b277-ab3ec62290a7" providerId="ADAL" clId="{F8D52B66-5DD0-4BD6-BD79-BE5BEE12F971}" dt="2024-06-05T15:52:14.507" v="12" actId="20577"/>
      <pc:docMkLst>
        <pc:docMk/>
      </pc:docMkLst>
      <pc:sldChg chg="modSp mod">
        <pc:chgData name="Kathy Walker" userId="2f67eafc-7717-4b86-b277-ab3ec62290a7" providerId="ADAL" clId="{F8D52B66-5DD0-4BD6-BD79-BE5BEE12F971}" dt="2024-06-05T15:51:54.059" v="4" actId="114"/>
        <pc:sldMkLst>
          <pc:docMk/>
          <pc:sldMk cId="2407473942" sldId="263"/>
        </pc:sldMkLst>
        <pc:spChg chg="mod">
          <ac:chgData name="Kathy Walker" userId="2f67eafc-7717-4b86-b277-ab3ec62290a7" providerId="ADAL" clId="{F8D52B66-5DD0-4BD6-BD79-BE5BEE12F971}" dt="2024-06-05T15:51:54.059" v="4" actId="114"/>
          <ac:spMkLst>
            <pc:docMk/>
            <pc:sldMk cId="2407473942" sldId="263"/>
            <ac:spMk id="3" creationId="{E6B48E49-256D-5BA9-1B89-AC8AAE515C4E}"/>
          </ac:spMkLst>
        </pc:spChg>
        <pc:graphicFrameChg chg="mod">
          <ac:chgData name="Kathy Walker" userId="2f67eafc-7717-4b86-b277-ab3ec62290a7" providerId="ADAL" clId="{F8D52B66-5DD0-4BD6-BD79-BE5BEE12F971}" dt="2024-06-05T15:51:46.222" v="2" actId="400"/>
          <ac:graphicFrameMkLst>
            <pc:docMk/>
            <pc:sldMk cId="2407473942" sldId="263"/>
            <ac:graphicFrameMk id="5" creationId="{E739CB6D-A3ED-CEEB-5725-A44F32E6B086}"/>
          </ac:graphicFrameMkLst>
        </pc:graphicFrameChg>
      </pc:sldChg>
      <pc:sldChg chg="modSp mod">
        <pc:chgData name="Kathy Walker" userId="2f67eafc-7717-4b86-b277-ab3ec62290a7" providerId="ADAL" clId="{F8D52B66-5DD0-4BD6-BD79-BE5BEE12F971}" dt="2024-06-05T15:52:14.507" v="12" actId="20577"/>
        <pc:sldMkLst>
          <pc:docMk/>
          <pc:sldMk cId="1186846737" sldId="278"/>
        </pc:sldMkLst>
        <pc:spChg chg="mod">
          <ac:chgData name="Kathy Walker" userId="2f67eafc-7717-4b86-b277-ab3ec62290a7" providerId="ADAL" clId="{F8D52B66-5DD0-4BD6-BD79-BE5BEE12F971}" dt="2024-06-05T15:52:14.507" v="12" actId="20577"/>
          <ac:spMkLst>
            <pc:docMk/>
            <pc:sldMk cId="1186846737" sldId="278"/>
            <ac:spMk id="3" creationId="{E6B48E49-256D-5BA9-1B89-AC8AAE515C4E}"/>
          </ac:spMkLst>
        </pc:spChg>
      </pc:sldChg>
      <pc:sldChg chg="modSp mod">
        <pc:chgData name="Kathy Walker" userId="2f67eafc-7717-4b86-b277-ab3ec62290a7" providerId="ADAL" clId="{F8D52B66-5DD0-4BD6-BD79-BE5BEE12F971}" dt="2024-05-27T16:50:17.864" v="1" actId="20577"/>
        <pc:sldMkLst>
          <pc:docMk/>
          <pc:sldMk cId="2459412076" sldId="279"/>
        </pc:sldMkLst>
        <pc:spChg chg="mod">
          <ac:chgData name="Kathy Walker" userId="2f67eafc-7717-4b86-b277-ab3ec62290a7" providerId="ADAL" clId="{F8D52B66-5DD0-4BD6-BD79-BE5BEE12F971}" dt="2024-05-27T16:50:17.864" v="1" actId="20577"/>
          <ac:spMkLst>
            <pc:docMk/>
            <pc:sldMk cId="2459412076" sldId="279"/>
            <ac:spMk id="3" creationId="{DA9AD2E3-8891-ED21-6446-8312A33FD80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95A6B9-B1C2-4F9F-9FBF-5D1D0C5AFDE2}" type="doc">
      <dgm:prSet loTypeId="urn:microsoft.com/office/officeart/2005/8/layout/chevron1" loCatId="process" qsTypeId="urn:microsoft.com/office/officeart/2005/8/quickstyle/simple1" qsCatId="simple" csTypeId="urn:microsoft.com/office/officeart/2005/8/colors/colorful2" csCatId="colorful" phldr="1"/>
      <dgm:spPr/>
    </dgm:pt>
    <dgm:pt modelId="{D1617422-1435-469C-BD6F-FBDFB6C5325C}">
      <dgm:prSet phldrT="[Text]"/>
      <dgm:spPr/>
      <dgm:t>
        <a:bodyPr/>
        <a:lstStyle/>
        <a:p>
          <a:r>
            <a:rPr lang="en-US" strike="sngStrike" dirty="0"/>
            <a:t>Preliminary Approval</a:t>
          </a:r>
        </a:p>
      </dgm:t>
    </dgm:pt>
    <dgm:pt modelId="{0580C916-F8AD-42D4-A740-5FBD518A93ED}" type="parTrans" cxnId="{4B090E51-6F36-46A2-AF26-D73273177DFD}">
      <dgm:prSet/>
      <dgm:spPr/>
      <dgm:t>
        <a:bodyPr/>
        <a:lstStyle/>
        <a:p>
          <a:endParaRPr lang="en-US"/>
        </a:p>
      </dgm:t>
    </dgm:pt>
    <dgm:pt modelId="{C69A23A5-CCBE-4329-8649-56839F030874}" type="sibTrans" cxnId="{4B090E51-6F36-46A2-AF26-D73273177DFD}">
      <dgm:prSet/>
      <dgm:spPr/>
      <dgm:t>
        <a:bodyPr/>
        <a:lstStyle/>
        <a:p>
          <a:endParaRPr lang="en-US"/>
        </a:p>
      </dgm:t>
    </dgm:pt>
    <dgm:pt modelId="{4A7EDFE8-B3FA-4553-839C-8EE78379985D}">
      <dgm:prSet phldrT="[Text]"/>
      <dgm:spPr/>
      <dgm:t>
        <a:bodyPr/>
        <a:lstStyle/>
        <a:p>
          <a:r>
            <a:rPr lang="en-US" strike="sngStrike" dirty="0"/>
            <a:t>Notice Period</a:t>
          </a:r>
        </a:p>
      </dgm:t>
    </dgm:pt>
    <dgm:pt modelId="{EF601B19-3411-491D-9DE1-4BFB62A81ECA}" type="parTrans" cxnId="{433457F3-07E4-4C5D-964A-5B5E9786C352}">
      <dgm:prSet/>
      <dgm:spPr/>
      <dgm:t>
        <a:bodyPr/>
        <a:lstStyle/>
        <a:p>
          <a:endParaRPr lang="en-US"/>
        </a:p>
      </dgm:t>
    </dgm:pt>
    <dgm:pt modelId="{CBCB75C8-FEF0-46E0-92D0-7BA740CCD31A}" type="sibTrans" cxnId="{433457F3-07E4-4C5D-964A-5B5E9786C352}">
      <dgm:prSet/>
      <dgm:spPr/>
      <dgm:t>
        <a:bodyPr/>
        <a:lstStyle/>
        <a:p>
          <a:endParaRPr lang="en-US"/>
        </a:p>
      </dgm:t>
    </dgm:pt>
    <dgm:pt modelId="{957A8A5D-5CC2-46C1-A9A6-984CD067393A}">
      <dgm:prSet phldrT="[Text]"/>
      <dgm:spPr/>
      <dgm:t>
        <a:bodyPr/>
        <a:lstStyle/>
        <a:p>
          <a:r>
            <a:rPr lang="en-US" dirty="0"/>
            <a:t>Fairness Hearing</a:t>
          </a:r>
        </a:p>
      </dgm:t>
    </dgm:pt>
    <dgm:pt modelId="{2038D915-A25E-45A4-98FC-BDC3443C9969}" type="parTrans" cxnId="{1A7E40B5-F879-4CF1-9FEA-089FD8CBC65B}">
      <dgm:prSet/>
      <dgm:spPr/>
      <dgm:t>
        <a:bodyPr/>
        <a:lstStyle/>
        <a:p>
          <a:endParaRPr lang="en-US"/>
        </a:p>
      </dgm:t>
    </dgm:pt>
    <dgm:pt modelId="{7099BF77-795A-4D37-B408-9444C4B73822}" type="sibTrans" cxnId="{1A7E40B5-F879-4CF1-9FEA-089FD8CBC65B}">
      <dgm:prSet/>
      <dgm:spPr/>
      <dgm:t>
        <a:bodyPr/>
        <a:lstStyle/>
        <a:p>
          <a:endParaRPr lang="en-US"/>
        </a:p>
      </dgm:t>
    </dgm:pt>
    <dgm:pt modelId="{F8EA05F8-84CA-4718-8EEB-4B5A509C327C}">
      <dgm:prSet phldrT="[Text]"/>
      <dgm:spPr/>
      <dgm:t>
        <a:bodyPr/>
        <a:lstStyle/>
        <a:p>
          <a:r>
            <a:rPr lang="en-US" i="1" dirty="0"/>
            <a:t>Final Approval</a:t>
          </a:r>
        </a:p>
      </dgm:t>
    </dgm:pt>
    <dgm:pt modelId="{E5EEECE3-6A79-4F07-8B73-8ACB6FD1EC25}" type="parTrans" cxnId="{4FAFEE68-C8F4-4507-A595-042BD7982BE3}">
      <dgm:prSet/>
      <dgm:spPr/>
      <dgm:t>
        <a:bodyPr/>
        <a:lstStyle/>
        <a:p>
          <a:endParaRPr lang="en-US"/>
        </a:p>
      </dgm:t>
    </dgm:pt>
    <dgm:pt modelId="{98D36D55-76BD-4FC9-8C26-22B76C0FA2E8}" type="sibTrans" cxnId="{4FAFEE68-C8F4-4507-A595-042BD7982BE3}">
      <dgm:prSet/>
      <dgm:spPr/>
      <dgm:t>
        <a:bodyPr/>
        <a:lstStyle/>
        <a:p>
          <a:endParaRPr lang="en-US"/>
        </a:p>
      </dgm:t>
    </dgm:pt>
    <dgm:pt modelId="{23F150E5-83C4-475A-907A-650AD5F8E032}" type="pres">
      <dgm:prSet presAssocID="{4E95A6B9-B1C2-4F9F-9FBF-5D1D0C5AFDE2}" presName="Name0" presStyleCnt="0">
        <dgm:presLayoutVars>
          <dgm:dir/>
          <dgm:animLvl val="lvl"/>
          <dgm:resizeHandles val="exact"/>
        </dgm:presLayoutVars>
      </dgm:prSet>
      <dgm:spPr/>
    </dgm:pt>
    <dgm:pt modelId="{DE92793B-AA33-41CC-84E0-87A78D7F5215}" type="pres">
      <dgm:prSet presAssocID="{D1617422-1435-469C-BD6F-FBDFB6C5325C}" presName="parTxOnly" presStyleLbl="node1" presStyleIdx="0" presStyleCnt="4">
        <dgm:presLayoutVars>
          <dgm:chMax val="0"/>
          <dgm:chPref val="0"/>
          <dgm:bulletEnabled val="1"/>
        </dgm:presLayoutVars>
      </dgm:prSet>
      <dgm:spPr/>
    </dgm:pt>
    <dgm:pt modelId="{3CFE0AA6-1D62-41DF-BEC2-53B9E9E24CB9}" type="pres">
      <dgm:prSet presAssocID="{C69A23A5-CCBE-4329-8649-56839F030874}" presName="parTxOnlySpace" presStyleCnt="0"/>
      <dgm:spPr/>
    </dgm:pt>
    <dgm:pt modelId="{ADC45504-A590-406F-9CBA-B0FAA9A7A60A}" type="pres">
      <dgm:prSet presAssocID="{4A7EDFE8-B3FA-4553-839C-8EE78379985D}" presName="parTxOnly" presStyleLbl="node1" presStyleIdx="1" presStyleCnt="4">
        <dgm:presLayoutVars>
          <dgm:chMax val="0"/>
          <dgm:chPref val="0"/>
          <dgm:bulletEnabled val="1"/>
        </dgm:presLayoutVars>
      </dgm:prSet>
      <dgm:spPr/>
    </dgm:pt>
    <dgm:pt modelId="{795EF40B-0B7C-43AF-90BD-7B88697DA3CF}" type="pres">
      <dgm:prSet presAssocID="{CBCB75C8-FEF0-46E0-92D0-7BA740CCD31A}" presName="parTxOnlySpace" presStyleCnt="0"/>
      <dgm:spPr/>
    </dgm:pt>
    <dgm:pt modelId="{FD572330-B6FC-4DE3-8FC5-6AD524EBDCA4}" type="pres">
      <dgm:prSet presAssocID="{957A8A5D-5CC2-46C1-A9A6-984CD067393A}" presName="parTxOnly" presStyleLbl="node1" presStyleIdx="2" presStyleCnt="4">
        <dgm:presLayoutVars>
          <dgm:chMax val="0"/>
          <dgm:chPref val="0"/>
          <dgm:bulletEnabled val="1"/>
        </dgm:presLayoutVars>
      </dgm:prSet>
      <dgm:spPr/>
    </dgm:pt>
    <dgm:pt modelId="{F9D3BBBC-EEAE-48F7-8413-34422537401D}" type="pres">
      <dgm:prSet presAssocID="{7099BF77-795A-4D37-B408-9444C4B73822}" presName="parTxOnlySpace" presStyleCnt="0"/>
      <dgm:spPr/>
    </dgm:pt>
    <dgm:pt modelId="{839D4325-B9E9-4298-9CDB-BDF6CDCC7DF6}" type="pres">
      <dgm:prSet presAssocID="{F8EA05F8-84CA-4718-8EEB-4B5A509C327C}" presName="parTxOnly" presStyleLbl="node1" presStyleIdx="3" presStyleCnt="4">
        <dgm:presLayoutVars>
          <dgm:chMax val="0"/>
          <dgm:chPref val="0"/>
          <dgm:bulletEnabled val="1"/>
        </dgm:presLayoutVars>
      </dgm:prSet>
      <dgm:spPr/>
    </dgm:pt>
  </dgm:ptLst>
  <dgm:cxnLst>
    <dgm:cxn modelId="{7412EE1C-44E3-4AAA-8DA3-381311F05A98}" type="presOf" srcId="{957A8A5D-5CC2-46C1-A9A6-984CD067393A}" destId="{FD572330-B6FC-4DE3-8FC5-6AD524EBDCA4}" srcOrd="0" destOrd="0" presId="urn:microsoft.com/office/officeart/2005/8/layout/chevron1"/>
    <dgm:cxn modelId="{D5830A3D-8714-46A4-8337-CE48B98B4141}" type="presOf" srcId="{4A7EDFE8-B3FA-4553-839C-8EE78379985D}" destId="{ADC45504-A590-406F-9CBA-B0FAA9A7A60A}" srcOrd="0" destOrd="0" presId="urn:microsoft.com/office/officeart/2005/8/layout/chevron1"/>
    <dgm:cxn modelId="{4FAFEE68-C8F4-4507-A595-042BD7982BE3}" srcId="{4E95A6B9-B1C2-4F9F-9FBF-5D1D0C5AFDE2}" destId="{F8EA05F8-84CA-4718-8EEB-4B5A509C327C}" srcOrd="3" destOrd="0" parTransId="{E5EEECE3-6A79-4F07-8B73-8ACB6FD1EC25}" sibTransId="{98D36D55-76BD-4FC9-8C26-22B76C0FA2E8}"/>
    <dgm:cxn modelId="{4B090E51-6F36-46A2-AF26-D73273177DFD}" srcId="{4E95A6B9-B1C2-4F9F-9FBF-5D1D0C5AFDE2}" destId="{D1617422-1435-469C-BD6F-FBDFB6C5325C}" srcOrd="0" destOrd="0" parTransId="{0580C916-F8AD-42D4-A740-5FBD518A93ED}" sibTransId="{C69A23A5-CCBE-4329-8649-56839F030874}"/>
    <dgm:cxn modelId="{1AD4B282-2691-446E-A001-037A02F64929}" type="presOf" srcId="{F8EA05F8-84CA-4718-8EEB-4B5A509C327C}" destId="{839D4325-B9E9-4298-9CDB-BDF6CDCC7DF6}" srcOrd="0" destOrd="0" presId="urn:microsoft.com/office/officeart/2005/8/layout/chevron1"/>
    <dgm:cxn modelId="{7AE09896-89D0-420B-A1BA-EDA738FB0A6A}" type="presOf" srcId="{D1617422-1435-469C-BD6F-FBDFB6C5325C}" destId="{DE92793B-AA33-41CC-84E0-87A78D7F5215}" srcOrd="0" destOrd="0" presId="urn:microsoft.com/office/officeart/2005/8/layout/chevron1"/>
    <dgm:cxn modelId="{1A7E40B5-F879-4CF1-9FEA-089FD8CBC65B}" srcId="{4E95A6B9-B1C2-4F9F-9FBF-5D1D0C5AFDE2}" destId="{957A8A5D-5CC2-46C1-A9A6-984CD067393A}" srcOrd="2" destOrd="0" parTransId="{2038D915-A25E-45A4-98FC-BDC3443C9969}" sibTransId="{7099BF77-795A-4D37-B408-9444C4B73822}"/>
    <dgm:cxn modelId="{5CF126C8-C936-438A-8EB0-D26FA68B3553}" type="presOf" srcId="{4E95A6B9-B1C2-4F9F-9FBF-5D1D0C5AFDE2}" destId="{23F150E5-83C4-475A-907A-650AD5F8E032}" srcOrd="0" destOrd="0" presId="urn:microsoft.com/office/officeart/2005/8/layout/chevron1"/>
    <dgm:cxn modelId="{433457F3-07E4-4C5D-964A-5B5E9786C352}" srcId="{4E95A6B9-B1C2-4F9F-9FBF-5D1D0C5AFDE2}" destId="{4A7EDFE8-B3FA-4553-839C-8EE78379985D}" srcOrd="1" destOrd="0" parTransId="{EF601B19-3411-491D-9DE1-4BFB62A81ECA}" sibTransId="{CBCB75C8-FEF0-46E0-92D0-7BA740CCD31A}"/>
    <dgm:cxn modelId="{E0859703-1DAF-49F1-85CE-82307F005CE1}" type="presParOf" srcId="{23F150E5-83C4-475A-907A-650AD5F8E032}" destId="{DE92793B-AA33-41CC-84E0-87A78D7F5215}" srcOrd="0" destOrd="0" presId="urn:microsoft.com/office/officeart/2005/8/layout/chevron1"/>
    <dgm:cxn modelId="{A76E9600-A285-4F58-AB75-8718E32F51C7}" type="presParOf" srcId="{23F150E5-83C4-475A-907A-650AD5F8E032}" destId="{3CFE0AA6-1D62-41DF-BEC2-53B9E9E24CB9}" srcOrd="1" destOrd="0" presId="urn:microsoft.com/office/officeart/2005/8/layout/chevron1"/>
    <dgm:cxn modelId="{8E865390-507E-4353-8CBD-40F550405638}" type="presParOf" srcId="{23F150E5-83C4-475A-907A-650AD5F8E032}" destId="{ADC45504-A590-406F-9CBA-B0FAA9A7A60A}" srcOrd="2" destOrd="0" presId="urn:microsoft.com/office/officeart/2005/8/layout/chevron1"/>
    <dgm:cxn modelId="{DC6165FB-F243-4541-8E39-3BA67471721C}" type="presParOf" srcId="{23F150E5-83C4-475A-907A-650AD5F8E032}" destId="{795EF40B-0B7C-43AF-90BD-7B88697DA3CF}" srcOrd="3" destOrd="0" presId="urn:microsoft.com/office/officeart/2005/8/layout/chevron1"/>
    <dgm:cxn modelId="{9D628E0B-8457-4DD6-AE04-B99C2B2F850F}" type="presParOf" srcId="{23F150E5-83C4-475A-907A-650AD5F8E032}" destId="{FD572330-B6FC-4DE3-8FC5-6AD524EBDCA4}" srcOrd="4" destOrd="0" presId="urn:microsoft.com/office/officeart/2005/8/layout/chevron1"/>
    <dgm:cxn modelId="{A2847113-9B09-4D27-AE87-922DFE73D0DE}" type="presParOf" srcId="{23F150E5-83C4-475A-907A-650AD5F8E032}" destId="{F9D3BBBC-EEAE-48F7-8413-34422537401D}" srcOrd="5" destOrd="0" presId="urn:microsoft.com/office/officeart/2005/8/layout/chevron1"/>
    <dgm:cxn modelId="{D6FCEAD1-E312-4E6D-A35A-5CA8494423EF}" type="presParOf" srcId="{23F150E5-83C4-475A-907A-650AD5F8E032}" destId="{839D4325-B9E9-4298-9CDB-BDF6CDCC7DF6}"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95A6B9-B1C2-4F9F-9FBF-5D1D0C5AFDE2}" type="doc">
      <dgm:prSet loTypeId="urn:microsoft.com/office/officeart/2005/8/layout/chevron1" loCatId="process" qsTypeId="urn:microsoft.com/office/officeart/2005/8/quickstyle/simple1" qsCatId="simple" csTypeId="urn:microsoft.com/office/officeart/2005/8/colors/colorful2" csCatId="colorful" phldr="1"/>
      <dgm:spPr/>
    </dgm:pt>
    <dgm:pt modelId="{D1617422-1435-469C-BD6F-FBDFB6C5325C}">
      <dgm:prSet phldrT="[Text]"/>
      <dgm:spPr/>
      <dgm:t>
        <a:bodyPr/>
        <a:lstStyle/>
        <a:p>
          <a:r>
            <a:rPr lang="en-US" strike="sngStrike" dirty="0"/>
            <a:t>Preliminary Approval</a:t>
          </a:r>
        </a:p>
      </dgm:t>
    </dgm:pt>
    <dgm:pt modelId="{0580C916-F8AD-42D4-A740-5FBD518A93ED}" type="parTrans" cxnId="{4B090E51-6F36-46A2-AF26-D73273177DFD}">
      <dgm:prSet/>
      <dgm:spPr/>
      <dgm:t>
        <a:bodyPr/>
        <a:lstStyle/>
        <a:p>
          <a:endParaRPr lang="en-US"/>
        </a:p>
      </dgm:t>
    </dgm:pt>
    <dgm:pt modelId="{C69A23A5-CCBE-4329-8649-56839F030874}" type="sibTrans" cxnId="{4B090E51-6F36-46A2-AF26-D73273177DFD}">
      <dgm:prSet/>
      <dgm:spPr/>
      <dgm:t>
        <a:bodyPr/>
        <a:lstStyle/>
        <a:p>
          <a:endParaRPr lang="en-US"/>
        </a:p>
      </dgm:t>
    </dgm:pt>
    <dgm:pt modelId="{4A7EDFE8-B3FA-4553-839C-8EE78379985D}">
      <dgm:prSet phldrT="[Text]" custT="1"/>
      <dgm:spPr/>
      <dgm:t>
        <a:bodyPr/>
        <a:lstStyle/>
        <a:p>
          <a:r>
            <a:rPr lang="en-US" sz="3200" dirty="0"/>
            <a:t>Notice Period</a:t>
          </a:r>
        </a:p>
      </dgm:t>
    </dgm:pt>
    <dgm:pt modelId="{EF601B19-3411-491D-9DE1-4BFB62A81ECA}" type="parTrans" cxnId="{433457F3-07E4-4C5D-964A-5B5E9786C352}">
      <dgm:prSet/>
      <dgm:spPr/>
      <dgm:t>
        <a:bodyPr/>
        <a:lstStyle/>
        <a:p>
          <a:endParaRPr lang="en-US"/>
        </a:p>
      </dgm:t>
    </dgm:pt>
    <dgm:pt modelId="{CBCB75C8-FEF0-46E0-92D0-7BA740CCD31A}" type="sibTrans" cxnId="{433457F3-07E4-4C5D-964A-5B5E9786C352}">
      <dgm:prSet/>
      <dgm:spPr/>
      <dgm:t>
        <a:bodyPr/>
        <a:lstStyle/>
        <a:p>
          <a:endParaRPr lang="en-US"/>
        </a:p>
      </dgm:t>
    </dgm:pt>
    <dgm:pt modelId="{957A8A5D-5CC2-46C1-A9A6-984CD067393A}">
      <dgm:prSet phldrT="[Text]"/>
      <dgm:spPr/>
      <dgm:t>
        <a:bodyPr/>
        <a:lstStyle/>
        <a:p>
          <a:r>
            <a:rPr lang="en-US" dirty="0"/>
            <a:t>Fairness Hearing</a:t>
          </a:r>
        </a:p>
      </dgm:t>
    </dgm:pt>
    <dgm:pt modelId="{2038D915-A25E-45A4-98FC-BDC3443C9969}" type="parTrans" cxnId="{1A7E40B5-F879-4CF1-9FEA-089FD8CBC65B}">
      <dgm:prSet/>
      <dgm:spPr/>
      <dgm:t>
        <a:bodyPr/>
        <a:lstStyle/>
        <a:p>
          <a:endParaRPr lang="en-US"/>
        </a:p>
      </dgm:t>
    </dgm:pt>
    <dgm:pt modelId="{7099BF77-795A-4D37-B408-9444C4B73822}" type="sibTrans" cxnId="{1A7E40B5-F879-4CF1-9FEA-089FD8CBC65B}">
      <dgm:prSet/>
      <dgm:spPr/>
      <dgm:t>
        <a:bodyPr/>
        <a:lstStyle/>
        <a:p>
          <a:endParaRPr lang="en-US"/>
        </a:p>
      </dgm:t>
    </dgm:pt>
    <dgm:pt modelId="{F8EA05F8-84CA-4718-8EEB-4B5A509C327C}">
      <dgm:prSet phldrT="[Text]"/>
      <dgm:spPr/>
      <dgm:t>
        <a:bodyPr/>
        <a:lstStyle/>
        <a:p>
          <a:r>
            <a:rPr lang="en-US" i="1" dirty="0"/>
            <a:t>Final Approval</a:t>
          </a:r>
        </a:p>
      </dgm:t>
    </dgm:pt>
    <dgm:pt modelId="{E5EEECE3-6A79-4F07-8B73-8ACB6FD1EC25}" type="parTrans" cxnId="{4FAFEE68-C8F4-4507-A595-042BD7982BE3}">
      <dgm:prSet/>
      <dgm:spPr/>
      <dgm:t>
        <a:bodyPr/>
        <a:lstStyle/>
        <a:p>
          <a:endParaRPr lang="en-US"/>
        </a:p>
      </dgm:t>
    </dgm:pt>
    <dgm:pt modelId="{98D36D55-76BD-4FC9-8C26-22B76C0FA2E8}" type="sibTrans" cxnId="{4FAFEE68-C8F4-4507-A595-042BD7982BE3}">
      <dgm:prSet/>
      <dgm:spPr/>
      <dgm:t>
        <a:bodyPr/>
        <a:lstStyle/>
        <a:p>
          <a:endParaRPr lang="en-US"/>
        </a:p>
      </dgm:t>
    </dgm:pt>
    <dgm:pt modelId="{23F150E5-83C4-475A-907A-650AD5F8E032}" type="pres">
      <dgm:prSet presAssocID="{4E95A6B9-B1C2-4F9F-9FBF-5D1D0C5AFDE2}" presName="Name0" presStyleCnt="0">
        <dgm:presLayoutVars>
          <dgm:dir/>
          <dgm:animLvl val="lvl"/>
          <dgm:resizeHandles val="exact"/>
        </dgm:presLayoutVars>
      </dgm:prSet>
      <dgm:spPr/>
    </dgm:pt>
    <dgm:pt modelId="{DE92793B-AA33-41CC-84E0-87A78D7F5215}" type="pres">
      <dgm:prSet presAssocID="{D1617422-1435-469C-BD6F-FBDFB6C5325C}" presName="parTxOnly" presStyleLbl="node1" presStyleIdx="0" presStyleCnt="4" custScaleX="47613" custScaleY="63061">
        <dgm:presLayoutVars>
          <dgm:chMax val="0"/>
          <dgm:chPref val="0"/>
          <dgm:bulletEnabled val="1"/>
        </dgm:presLayoutVars>
      </dgm:prSet>
      <dgm:spPr/>
    </dgm:pt>
    <dgm:pt modelId="{3CFE0AA6-1D62-41DF-BEC2-53B9E9E24CB9}" type="pres">
      <dgm:prSet presAssocID="{C69A23A5-CCBE-4329-8649-56839F030874}" presName="parTxOnlySpace" presStyleCnt="0"/>
      <dgm:spPr/>
    </dgm:pt>
    <dgm:pt modelId="{ADC45504-A590-406F-9CBA-B0FAA9A7A60A}" type="pres">
      <dgm:prSet presAssocID="{4A7EDFE8-B3FA-4553-839C-8EE78379985D}" presName="parTxOnly" presStyleLbl="node1" presStyleIdx="1" presStyleCnt="4" custScaleY="79978">
        <dgm:presLayoutVars>
          <dgm:chMax val="0"/>
          <dgm:chPref val="0"/>
          <dgm:bulletEnabled val="1"/>
        </dgm:presLayoutVars>
      </dgm:prSet>
      <dgm:spPr/>
    </dgm:pt>
    <dgm:pt modelId="{795EF40B-0B7C-43AF-90BD-7B88697DA3CF}" type="pres">
      <dgm:prSet presAssocID="{CBCB75C8-FEF0-46E0-92D0-7BA740CCD31A}" presName="parTxOnlySpace" presStyleCnt="0"/>
      <dgm:spPr/>
    </dgm:pt>
    <dgm:pt modelId="{FD572330-B6FC-4DE3-8FC5-6AD524EBDCA4}" type="pres">
      <dgm:prSet presAssocID="{957A8A5D-5CC2-46C1-A9A6-984CD067393A}" presName="parTxOnly" presStyleLbl="node1" presStyleIdx="2" presStyleCnt="4" custScaleX="47613" custScaleY="63061">
        <dgm:presLayoutVars>
          <dgm:chMax val="0"/>
          <dgm:chPref val="0"/>
          <dgm:bulletEnabled val="1"/>
        </dgm:presLayoutVars>
      </dgm:prSet>
      <dgm:spPr/>
    </dgm:pt>
    <dgm:pt modelId="{F9D3BBBC-EEAE-48F7-8413-34422537401D}" type="pres">
      <dgm:prSet presAssocID="{7099BF77-795A-4D37-B408-9444C4B73822}" presName="parTxOnlySpace" presStyleCnt="0"/>
      <dgm:spPr/>
    </dgm:pt>
    <dgm:pt modelId="{839D4325-B9E9-4298-9CDB-BDF6CDCC7DF6}" type="pres">
      <dgm:prSet presAssocID="{F8EA05F8-84CA-4718-8EEB-4B5A509C327C}" presName="parTxOnly" presStyleLbl="node1" presStyleIdx="3" presStyleCnt="4" custScaleX="47613" custScaleY="63061">
        <dgm:presLayoutVars>
          <dgm:chMax val="0"/>
          <dgm:chPref val="0"/>
          <dgm:bulletEnabled val="1"/>
        </dgm:presLayoutVars>
      </dgm:prSet>
      <dgm:spPr/>
    </dgm:pt>
  </dgm:ptLst>
  <dgm:cxnLst>
    <dgm:cxn modelId="{7412EE1C-44E3-4AAA-8DA3-381311F05A98}" type="presOf" srcId="{957A8A5D-5CC2-46C1-A9A6-984CD067393A}" destId="{FD572330-B6FC-4DE3-8FC5-6AD524EBDCA4}" srcOrd="0" destOrd="0" presId="urn:microsoft.com/office/officeart/2005/8/layout/chevron1"/>
    <dgm:cxn modelId="{D5830A3D-8714-46A4-8337-CE48B98B4141}" type="presOf" srcId="{4A7EDFE8-B3FA-4553-839C-8EE78379985D}" destId="{ADC45504-A590-406F-9CBA-B0FAA9A7A60A}" srcOrd="0" destOrd="0" presId="urn:microsoft.com/office/officeart/2005/8/layout/chevron1"/>
    <dgm:cxn modelId="{4FAFEE68-C8F4-4507-A595-042BD7982BE3}" srcId="{4E95A6B9-B1C2-4F9F-9FBF-5D1D0C5AFDE2}" destId="{F8EA05F8-84CA-4718-8EEB-4B5A509C327C}" srcOrd="3" destOrd="0" parTransId="{E5EEECE3-6A79-4F07-8B73-8ACB6FD1EC25}" sibTransId="{98D36D55-76BD-4FC9-8C26-22B76C0FA2E8}"/>
    <dgm:cxn modelId="{4B090E51-6F36-46A2-AF26-D73273177DFD}" srcId="{4E95A6B9-B1C2-4F9F-9FBF-5D1D0C5AFDE2}" destId="{D1617422-1435-469C-BD6F-FBDFB6C5325C}" srcOrd="0" destOrd="0" parTransId="{0580C916-F8AD-42D4-A740-5FBD518A93ED}" sibTransId="{C69A23A5-CCBE-4329-8649-56839F030874}"/>
    <dgm:cxn modelId="{1AD4B282-2691-446E-A001-037A02F64929}" type="presOf" srcId="{F8EA05F8-84CA-4718-8EEB-4B5A509C327C}" destId="{839D4325-B9E9-4298-9CDB-BDF6CDCC7DF6}" srcOrd="0" destOrd="0" presId="urn:microsoft.com/office/officeart/2005/8/layout/chevron1"/>
    <dgm:cxn modelId="{7AE09896-89D0-420B-A1BA-EDA738FB0A6A}" type="presOf" srcId="{D1617422-1435-469C-BD6F-FBDFB6C5325C}" destId="{DE92793B-AA33-41CC-84E0-87A78D7F5215}" srcOrd="0" destOrd="0" presId="urn:microsoft.com/office/officeart/2005/8/layout/chevron1"/>
    <dgm:cxn modelId="{1A7E40B5-F879-4CF1-9FEA-089FD8CBC65B}" srcId="{4E95A6B9-B1C2-4F9F-9FBF-5D1D0C5AFDE2}" destId="{957A8A5D-5CC2-46C1-A9A6-984CD067393A}" srcOrd="2" destOrd="0" parTransId="{2038D915-A25E-45A4-98FC-BDC3443C9969}" sibTransId="{7099BF77-795A-4D37-B408-9444C4B73822}"/>
    <dgm:cxn modelId="{5CF126C8-C936-438A-8EB0-D26FA68B3553}" type="presOf" srcId="{4E95A6B9-B1C2-4F9F-9FBF-5D1D0C5AFDE2}" destId="{23F150E5-83C4-475A-907A-650AD5F8E032}" srcOrd="0" destOrd="0" presId="urn:microsoft.com/office/officeart/2005/8/layout/chevron1"/>
    <dgm:cxn modelId="{433457F3-07E4-4C5D-964A-5B5E9786C352}" srcId="{4E95A6B9-B1C2-4F9F-9FBF-5D1D0C5AFDE2}" destId="{4A7EDFE8-B3FA-4553-839C-8EE78379985D}" srcOrd="1" destOrd="0" parTransId="{EF601B19-3411-491D-9DE1-4BFB62A81ECA}" sibTransId="{CBCB75C8-FEF0-46E0-92D0-7BA740CCD31A}"/>
    <dgm:cxn modelId="{E0859703-1DAF-49F1-85CE-82307F005CE1}" type="presParOf" srcId="{23F150E5-83C4-475A-907A-650AD5F8E032}" destId="{DE92793B-AA33-41CC-84E0-87A78D7F5215}" srcOrd="0" destOrd="0" presId="urn:microsoft.com/office/officeart/2005/8/layout/chevron1"/>
    <dgm:cxn modelId="{A76E9600-A285-4F58-AB75-8718E32F51C7}" type="presParOf" srcId="{23F150E5-83C4-475A-907A-650AD5F8E032}" destId="{3CFE0AA6-1D62-41DF-BEC2-53B9E9E24CB9}" srcOrd="1" destOrd="0" presId="urn:microsoft.com/office/officeart/2005/8/layout/chevron1"/>
    <dgm:cxn modelId="{8E865390-507E-4353-8CBD-40F550405638}" type="presParOf" srcId="{23F150E5-83C4-475A-907A-650AD5F8E032}" destId="{ADC45504-A590-406F-9CBA-B0FAA9A7A60A}" srcOrd="2" destOrd="0" presId="urn:microsoft.com/office/officeart/2005/8/layout/chevron1"/>
    <dgm:cxn modelId="{DC6165FB-F243-4541-8E39-3BA67471721C}" type="presParOf" srcId="{23F150E5-83C4-475A-907A-650AD5F8E032}" destId="{795EF40B-0B7C-43AF-90BD-7B88697DA3CF}" srcOrd="3" destOrd="0" presId="urn:microsoft.com/office/officeart/2005/8/layout/chevron1"/>
    <dgm:cxn modelId="{9D628E0B-8457-4DD6-AE04-B99C2B2F850F}" type="presParOf" srcId="{23F150E5-83C4-475A-907A-650AD5F8E032}" destId="{FD572330-B6FC-4DE3-8FC5-6AD524EBDCA4}" srcOrd="4" destOrd="0" presId="urn:microsoft.com/office/officeart/2005/8/layout/chevron1"/>
    <dgm:cxn modelId="{A2847113-9B09-4D27-AE87-922DFE73D0DE}" type="presParOf" srcId="{23F150E5-83C4-475A-907A-650AD5F8E032}" destId="{F9D3BBBC-EEAE-48F7-8413-34422537401D}" srcOrd="5" destOrd="0" presId="urn:microsoft.com/office/officeart/2005/8/layout/chevron1"/>
    <dgm:cxn modelId="{D6FCEAD1-E312-4E6D-A35A-5CA8494423EF}" type="presParOf" srcId="{23F150E5-83C4-475A-907A-650AD5F8E032}" destId="{839D4325-B9E9-4298-9CDB-BDF6CDCC7DF6}"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E95A6B9-B1C2-4F9F-9FBF-5D1D0C5AFDE2}" type="doc">
      <dgm:prSet loTypeId="urn:microsoft.com/office/officeart/2005/8/layout/chevron1" loCatId="process" qsTypeId="urn:microsoft.com/office/officeart/2005/8/quickstyle/simple1" qsCatId="simple" csTypeId="urn:microsoft.com/office/officeart/2005/8/colors/colorful2" csCatId="colorful" phldr="1"/>
      <dgm:spPr/>
    </dgm:pt>
    <dgm:pt modelId="{D1617422-1435-469C-BD6F-FBDFB6C5325C}">
      <dgm:prSet phldrT="[Text]"/>
      <dgm:spPr/>
      <dgm:t>
        <a:bodyPr/>
        <a:lstStyle/>
        <a:p>
          <a:r>
            <a:rPr lang="en-US" strike="sngStrike" dirty="0"/>
            <a:t>Preliminary Approval</a:t>
          </a:r>
        </a:p>
      </dgm:t>
    </dgm:pt>
    <dgm:pt modelId="{0580C916-F8AD-42D4-A740-5FBD518A93ED}" type="parTrans" cxnId="{4B090E51-6F36-46A2-AF26-D73273177DFD}">
      <dgm:prSet/>
      <dgm:spPr/>
      <dgm:t>
        <a:bodyPr/>
        <a:lstStyle/>
        <a:p>
          <a:endParaRPr lang="en-US"/>
        </a:p>
      </dgm:t>
    </dgm:pt>
    <dgm:pt modelId="{C69A23A5-CCBE-4329-8649-56839F030874}" type="sibTrans" cxnId="{4B090E51-6F36-46A2-AF26-D73273177DFD}">
      <dgm:prSet/>
      <dgm:spPr/>
      <dgm:t>
        <a:bodyPr/>
        <a:lstStyle/>
        <a:p>
          <a:endParaRPr lang="en-US"/>
        </a:p>
      </dgm:t>
    </dgm:pt>
    <dgm:pt modelId="{4A7EDFE8-B3FA-4553-839C-8EE78379985D}">
      <dgm:prSet phldrT="[Text]" custT="1"/>
      <dgm:spPr/>
      <dgm:t>
        <a:bodyPr/>
        <a:lstStyle/>
        <a:p>
          <a:r>
            <a:rPr lang="en-US" sz="3200" dirty="0"/>
            <a:t>Notice Period</a:t>
          </a:r>
        </a:p>
      </dgm:t>
    </dgm:pt>
    <dgm:pt modelId="{EF601B19-3411-491D-9DE1-4BFB62A81ECA}" type="parTrans" cxnId="{433457F3-07E4-4C5D-964A-5B5E9786C352}">
      <dgm:prSet/>
      <dgm:spPr/>
      <dgm:t>
        <a:bodyPr/>
        <a:lstStyle/>
        <a:p>
          <a:endParaRPr lang="en-US"/>
        </a:p>
      </dgm:t>
    </dgm:pt>
    <dgm:pt modelId="{CBCB75C8-FEF0-46E0-92D0-7BA740CCD31A}" type="sibTrans" cxnId="{433457F3-07E4-4C5D-964A-5B5E9786C352}">
      <dgm:prSet/>
      <dgm:spPr/>
      <dgm:t>
        <a:bodyPr/>
        <a:lstStyle/>
        <a:p>
          <a:endParaRPr lang="en-US"/>
        </a:p>
      </dgm:t>
    </dgm:pt>
    <dgm:pt modelId="{957A8A5D-5CC2-46C1-A9A6-984CD067393A}">
      <dgm:prSet phldrT="[Text]"/>
      <dgm:spPr/>
      <dgm:t>
        <a:bodyPr/>
        <a:lstStyle/>
        <a:p>
          <a:r>
            <a:rPr lang="en-US" dirty="0"/>
            <a:t>Fairness Hearing</a:t>
          </a:r>
        </a:p>
      </dgm:t>
    </dgm:pt>
    <dgm:pt modelId="{2038D915-A25E-45A4-98FC-BDC3443C9969}" type="parTrans" cxnId="{1A7E40B5-F879-4CF1-9FEA-089FD8CBC65B}">
      <dgm:prSet/>
      <dgm:spPr/>
      <dgm:t>
        <a:bodyPr/>
        <a:lstStyle/>
        <a:p>
          <a:endParaRPr lang="en-US"/>
        </a:p>
      </dgm:t>
    </dgm:pt>
    <dgm:pt modelId="{7099BF77-795A-4D37-B408-9444C4B73822}" type="sibTrans" cxnId="{1A7E40B5-F879-4CF1-9FEA-089FD8CBC65B}">
      <dgm:prSet/>
      <dgm:spPr/>
      <dgm:t>
        <a:bodyPr/>
        <a:lstStyle/>
        <a:p>
          <a:endParaRPr lang="en-US"/>
        </a:p>
      </dgm:t>
    </dgm:pt>
    <dgm:pt modelId="{F8EA05F8-84CA-4718-8EEB-4B5A509C327C}">
      <dgm:prSet phldrT="[Text]"/>
      <dgm:spPr/>
      <dgm:t>
        <a:bodyPr/>
        <a:lstStyle/>
        <a:p>
          <a:r>
            <a:rPr lang="en-US" i="1" dirty="0"/>
            <a:t>Final Approval</a:t>
          </a:r>
        </a:p>
      </dgm:t>
    </dgm:pt>
    <dgm:pt modelId="{E5EEECE3-6A79-4F07-8B73-8ACB6FD1EC25}" type="parTrans" cxnId="{4FAFEE68-C8F4-4507-A595-042BD7982BE3}">
      <dgm:prSet/>
      <dgm:spPr/>
      <dgm:t>
        <a:bodyPr/>
        <a:lstStyle/>
        <a:p>
          <a:endParaRPr lang="en-US"/>
        </a:p>
      </dgm:t>
    </dgm:pt>
    <dgm:pt modelId="{98D36D55-76BD-4FC9-8C26-22B76C0FA2E8}" type="sibTrans" cxnId="{4FAFEE68-C8F4-4507-A595-042BD7982BE3}">
      <dgm:prSet/>
      <dgm:spPr/>
      <dgm:t>
        <a:bodyPr/>
        <a:lstStyle/>
        <a:p>
          <a:endParaRPr lang="en-US"/>
        </a:p>
      </dgm:t>
    </dgm:pt>
    <dgm:pt modelId="{23F150E5-83C4-475A-907A-650AD5F8E032}" type="pres">
      <dgm:prSet presAssocID="{4E95A6B9-B1C2-4F9F-9FBF-5D1D0C5AFDE2}" presName="Name0" presStyleCnt="0">
        <dgm:presLayoutVars>
          <dgm:dir/>
          <dgm:animLvl val="lvl"/>
          <dgm:resizeHandles val="exact"/>
        </dgm:presLayoutVars>
      </dgm:prSet>
      <dgm:spPr/>
    </dgm:pt>
    <dgm:pt modelId="{DE92793B-AA33-41CC-84E0-87A78D7F5215}" type="pres">
      <dgm:prSet presAssocID="{D1617422-1435-469C-BD6F-FBDFB6C5325C}" presName="parTxOnly" presStyleLbl="node1" presStyleIdx="0" presStyleCnt="4" custScaleX="47613" custScaleY="63061">
        <dgm:presLayoutVars>
          <dgm:chMax val="0"/>
          <dgm:chPref val="0"/>
          <dgm:bulletEnabled val="1"/>
        </dgm:presLayoutVars>
      </dgm:prSet>
      <dgm:spPr/>
    </dgm:pt>
    <dgm:pt modelId="{3CFE0AA6-1D62-41DF-BEC2-53B9E9E24CB9}" type="pres">
      <dgm:prSet presAssocID="{C69A23A5-CCBE-4329-8649-56839F030874}" presName="parTxOnlySpace" presStyleCnt="0"/>
      <dgm:spPr/>
    </dgm:pt>
    <dgm:pt modelId="{ADC45504-A590-406F-9CBA-B0FAA9A7A60A}" type="pres">
      <dgm:prSet presAssocID="{4A7EDFE8-B3FA-4553-839C-8EE78379985D}" presName="parTxOnly" presStyleLbl="node1" presStyleIdx="1" presStyleCnt="4" custScaleY="79978">
        <dgm:presLayoutVars>
          <dgm:chMax val="0"/>
          <dgm:chPref val="0"/>
          <dgm:bulletEnabled val="1"/>
        </dgm:presLayoutVars>
      </dgm:prSet>
      <dgm:spPr/>
    </dgm:pt>
    <dgm:pt modelId="{795EF40B-0B7C-43AF-90BD-7B88697DA3CF}" type="pres">
      <dgm:prSet presAssocID="{CBCB75C8-FEF0-46E0-92D0-7BA740CCD31A}" presName="parTxOnlySpace" presStyleCnt="0"/>
      <dgm:spPr/>
    </dgm:pt>
    <dgm:pt modelId="{FD572330-B6FC-4DE3-8FC5-6AD524EBDCA4}" type="pres">
      <dgm:prSet presAssocID="{957A8A5D-5CC2-46C1-A9A6-984CD067393A}" presName="parTxOnly" presStyleLbl="node1" presStyleIdx="2" presStyleCnt="4" custScaleX="47613" custScaleY="63061">
        <dgm:presLayoutVars>
          <dgm:chMax val="0"/>
          <dgm:chPref val="0"/>
          <dgm:bulletEnabled val="1"/>
        </dgm:presLayoutVars>
      </dgm:prSet>
      <dgm:spPr/>
    </dgm:pt>
    <dgm:pt modelId="{F9D3BBBC-EEAE-48F7-8413-34422537401D}" type="pres">
      <dgm:prSet presAssocID="{7099BF77-795A-4D37-B408-9444C4B73822}" presName="parTxOnlySpace" presStyleCnt="0"/>
      <dgm:spPr/>
    </dgm:pt>
    <dgm:pt modelId="{839D4325-B9E9-4298-9CDB-BDF6CDCC7DF6}" type="pres">
      <dgm:prSet presAssocID="{F8EA05F8-84CA-4718-8EEB-4B5A509C327C}" presName="parTxOnly" presStyleLbl="node1" presStyleIdx="3" presStyleCnt="4" custScaleX="47613" custScaleY="63061">
        <dgm:presLayoutVars>
          <dgm:chMax val="0"/>
          <dgm:chPref val="0"/>
          <dgm:bulletEnabled val="1"/>
        </dgm:presLayoutVars>
      </dgm:prSet>
      <dgm:spPr/>
    </dgm:pt>
  </dgm:ptLst>
  <dgm:cxnLst>
    <dgm:cxn modelId="{7412EE1C-44E3-4AAA-8DA3-381311F05A98}" type="presOf" srcId="{957A8A5D-5CC2-46C1-A9A6-984CD067393A}" destId="{FD572330-B6FC-4DE3-8FC5-6AD524EBDCA4}" srcOrd="0" destOrd="0" presId="urn:microsoft.com/office/officeart/2005/8/layout/chevron1"/>
    <dgm:cxn modelId="{D5830A3D-8714-46A4-8337-CE48B98B4141}" type="presOf" srcId="{4A7EDFE8-B3FA-4553-839C-8EE78379985D}" destId="{ADC45504-A590-406F-9CBA-B0FAA9A7A60A}" srcOrd="0" destOrd="0" presId="urn:microsoft.com/office/officeart/2005/8/layout/chevron1"/>
    <dgm:cxn modelId="{4FAFEE68-C8F4-4507-A595-042BD7982BE3}" srcId="{4E95A6B9-B1C2-4F9F-9FBF-5D1D0C5AFDE2}" destId="{F8EA05F8-84CA-4718-8EEB-4B5A509C327C}" srcOrd="3" destOrd="0" parTransId="{E5EEECE3-6A79-4F07-8B73-8ACB6FD1EC25}" sibTransId="{98D36D55-76BD-4FC9-8C26-22B76C0FA2E8}"/>
    <dgm:cxn modelId="{4B090E51-6F36-46A2-AF26-D73273177DFD}" srcId="{4E95A6B9-B1C2-4F9F-9FBF-5D1D0C5AFDE2}" destId="{D1617422-1435-469C-BD6F-FBDFB6C5325C}" srcOrd="0" destOrd="0" parTransId="{0580C916-F8AD-42D4-A740-5FBD518A93ED}" sibTransId="{C69A23A5-CCBE-4329-8649-56839F030874}"/>
    <dgm:cxn modelId="{1AD4B282-2691-446E-A001-037A02F64929}" type="presOf" srcId="{F8EA05F8-84CA-4718-8EEB-4B5A509C327C}" destId="{839D4325-B9E9-4298-9CDB-BDF6CDCC7DF6}" srcOrd="0" destOrd="0" presId="urn:microsoft.com/office/officeart/2005/8/layout/chevron1"/>
    <dgm:cxn modelId="{7AE09896-89D0-420B-A1BA-EDA738FB0A6A}" type="presOf" srcId="{D1617422-1435-469C-BD6F-FBDFB6C5325C}" destId="{DE92793B-AA33-41CC-84E0-87A78D7F5215}" srcOrd="0" destOrd="0" presId="urn:microsoft.com/office/officeart/2005/8/layout/chevron1"/>
    <dgm:cxn modelId="{1A7E40B5-F879-4CF1-9FEA-089FD8CBC65B}" srcId="{4E95A6B9-B1C2-4F9F-9FBF-5D1D0C5AFDE2}" destId="{957A8A5D-5CC2-46C1-A9A6-984CD067393A}" srcOrd="2" destOrd="0" parTransId="{2038D915-A25E-45A4-98FC-BDC3443C9969}" sibTransId="{7099BF77-795A-4D37-B408-9444C4B73822}"/>
    <dgm:cxn modelId="{5CF126C8-C936-438A-8EB0-D26FA68B3553}" type="presOf" srcId="{4E95A6B9-B1C2-4F9F-9FBF-5D1D0C5AFDE2}" destId="{23F150E5-83C4-475A-907A-650AD5F8E032}" srcOrd="0" destOrd="0" presId="urn:microsoft.com/office/officeart/2005/8/layout/chevron1"/>
    <dgm:cxn modelId="{433457F3-07E4-4C5D-964A-5B5E9786C352}" srcId="{4E95A6B9-B1C2-4F9F-9FBF-5D1D0C5AFDE2}" destId="{4A7EDFE8-B3FA-4553-839C-8EE78379985D}" srcOrd="1" destOrd="0" parTransId="{EF601B19-3411-491D-9DE1-4BFB62A81ECA}" sibTransId="{CBCB75C8-FEF0-46E0-92D0-7BA740CCD31A}"/>
    <dgm:cxn modelId="{E0859703-1DAF-49F1-85CE-82307F005CE1}" type="presParOf" srcId="{23F150E5-83C4-475A-907A-650AD5F8E032}" destId="{DE92793B-AA33-41CC-84E0-87A78D7F5215}" srcOrd="0" destOrd="0" presId="urn:microsoft.com/office/officeart/2005/8/layout/chevron1"/>
    <dgm:cxn modelId="{A76E9600-A285-4F58-AB75-8718E32F51C7}" type="presParOf" srcId="{23F150E5-83C4-475A-907A-650AD5F8E032}" destId="{3CFE0AA6-1D62-41DF-BEC2-53B9E9E24CB9}" srcOrd="1" destOrd="0" presId="urn:microsoft.com/office/officeart/2005/8/layout/chevron1"/>
    <dgm:cxn modelId="{8E865390-507E-4353-8CBD-40F550405638}" type="presParOf" srcId="{23F150E5-83C4-475A-907A-650AD5F8E032}" destId="{ADC45504-A590-406F-9CBA-B0FAA9A7A60A}" srcOrd="2" destOrd="0" presId="urn:microsoft.com/office/officeart/2005/8/layout/chevron1"/>
    <dgm:cxn modelId="{DC6165FB-F243-4541-8E39-3BA67471721C}" type="presParOf" srcId="{23F150E5-83C4-475A-907A-650AD5F8E032}" destId="{795EF40B-0B7C-43AF-90BD-7B88697DA3CF}" srcOrd="3" destOrd="0" presId="urn:microsoft.com/office/officeart/2005/8/layout/chevron1"/>
    <dgm:cxn modelId="{9D628E0B-8457-4DD6-AE04-B99C2B2F850F}" type="presParOf" srcId="{23F150E5-83C4-475A-907A-650AD5F8E032}" destId="{FD572330-B6FC-4DE3-8FC5-6AD524EBDCA4}" srcOrd="4" destOrd="0" presId="urn:microsoft.com/office/officeart/2005/8/layout/chevron1"/>
    <dgm:cxn modelId="{A2847113-9B09-4D27-AE87-922DFE73D0DE}" type="presParOf" srcId="{23F150E5-83C4-475A-907A-650AD5F8E032}" destId="{F9D3BBBC-EEAE-48F7-8413-34422537401D}" srcOrd="5" destOrd="0" presId="urn:microsoft.com/office/officeart/2005/8/layout/chevron1"/>
    <dgm:cxn modelId="{D6FCEAD1-E312-4E6D-A35A-5CA8494423EF}" type="presParOf" srcId="{23F150E5-83C4-475A-907A-650AD5F8E032}" destId="{839D4325-B9E9-4298-9CDB-BDF6CDCC7DF6}"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2793B-AA33-41CC-84E0-87A78D7F5215}">
      <dsp:nvSpPr>
        <dsp:cNvPr id="0" name=""/>
        <dsp:cNvSpPr/>
      </dsp:nvSpPr>
      <dsp:spPr>
        <a:xfrm>
          <a:off x="4241" y="572988"/>
          <a:ext cx="2469058" cy="987623"/>
        </a:xfrm>
        <a:prstGeom prst="chevron">
          <a:avLst/>
        </a:prstGeom>
        <a:solidFill>
          <a:schemeClr val="accent2">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strike="sngStrike" kern="1200" dirty="0"/>
            <a:t>Preliminary Approval</a:t>
          </a:r>
        </a:p>
      </dsp:txBody>
      <dsp:txXfrm>
        <a:off x="498053" y="572988"/>
        <a:ext cx="1481435" cy="987623"/>
      </dsp:txXfrm>
    </dsp:sp>
    <dsp:sp modelId="{ADC45504-A590-406F-9CBA-B0FAA9A7A60A}">
      <dsp:nvSpPr>
        <dsp:cNvPr id="0" name=""/>
        <dsp:cNvSpPr/>
      </dsp:nvSpPr>
      <dsp:spPr>
        <a:xfrm>
          <a:off x="2226394" y="572988"/>
          <a:ext cx="2469058" cy="987623"/>
        </a:xfrm>
        <a:prstGeom prst="chevron">
          <a:avLst/>
        </a:prstGeom>
        <a:solidFill>
          <a:schemeClr val="accent2">
            <a:hueOff val="635930"/>
            <a:satOff val="-14509"/>
            <a:lumOff val="536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strike="sngStrike" kern="1200" dirty="0"/>
            <a:t>Notice Period</a:t>
          </a:r>
        </a:p>
      </dsp:txBody>
      <dsp:txXfrm>
        <a:off x="2720206" y="572988"/>
        <a:ext cx="1481435" cy="987623"/>
      </dsp:txXfrm>
    </dsp:sp>
    <dsp:sp modelId="{FD572330-B6FC-4DE3-8FC5-6AD524EBDCA4}">
      <dsp:nvSpPr>
        <dsp:cNvPr id="0" name=""/>
        <dsp:cNvSpPr/>
      </dsp:nvSpPr>
      <dsp:spPr>
        <a:xfrm>
          <a:off x="4448547" y="572988"/>
          <a:ext cx="2469058" cy="987623"/>
        </a:xfrm>
        <a:prstGeom prst="chevron">
          <a:avLst/>
        </a:prstGeom>
        <a:solidFill>
          <a:schemeClr val="accent2">
            <a:hueOff val="1271860"/>
            <a:satOff val="-29019"/>
            <a:lumOff val="10719"/>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kern="1200" dirty="0"/>
            <a:t>Fairness Hearing</a:t>
          </a:r>
        </a:p>
      </dsp:txBody>
      <dsp:txXfrm>
        <a:off x="4942359" y="572988"/>
        <a:ext cx="1481435" cy="987623"/>
      </dsp:txXfrm>
    </dsp:sp>
    <dsp:sp modelId="{839D4325-B9E9-4298-9CDB-BDF6CDCC7DF6}">
      <dsp:nvSpPr>
        <dsp:cNvPr id="0" name=""/>
        <dsp:cNvSpPr/>
      </dsp:nvSpPr>
      <dsp:spPr>
        <a:xfrm>
          <a:off x="6670699" y="572988"/>
          <a:ext cx="2469058" cy="987623"/>
        </a:xfrm>
        <a:prstGeom prst="chevron">
          <a:avLst/>
        </a:prstGeom>
        <a:solidFill>
          <a:schemeClr val="accent2">
            <a:hueOff val="1907789"/>
            <a:satOff val="-43528"/>
            <a:lumOff val="16079"/>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i="1" kern="1200" dirty="0"/>
            <a:t>Final Approval</a:t>
          </a:r>
        </a:p>
      </dsp:txBody>
      <dsp:txXfrm>
        <a:off x="7164511" y="572988"/>
        <a:ext cx="1481435" cy="9876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2793B-AA33-41CC-84E0-87A78D7F5215}">
      <dsp:nvSpPr>
        <dsp:cNvPr id="0" name=""/>
        <dsp:cNvSpPr/>
      </dsp:nvSpPr>
      <dsp:spPr>
        <a:xfrm>
          <a:off x="1009" y="134420"/>
          <a:ext cx="1891684" cy="1002175"/>
        </a:xfrm>
        <a:prstGeom prst="chevron">
          <a:avLst/>
        </a:prstGeom>
        <a:solidFill>
          <a:schemeClr val="accent2">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strike="sngStrike" kern="1200" dirty="0"/>
            <a:t>Preliminary Approval</a:t>
          </a:r>
        </a:p>
      </dsp:txBody>
      <dsp:txXfrm>
        <a:off x="502097" y="134420"/>
        <a:ext cx="889509" cy="1002175"/>
      </dsp:txXfrm>
    </dsp:sp>
    <dsp:sp modelId="{ADC45504-A590-406F-9CBA-B0FAA9A7A60A}">
      <dsp:nvSpPr>
        <dsp:cNvPr id="0" name=""/>
        <dsp:cNvSpPr/>
      </dsp:nvSpPr>
      <dsp:spPr>
        <a:xfrm>
          <a:off x="1495389" y="-3"/>
          <a:ext cx="3973041" cy="1271023"/>
        </a:xfrm>
        <a:prstGeom prst="chevron">
          <a:avLst/>
        </a:prstGeom>
        <a:solidFill>
          <a:schemeClr val="accent2">
            <a:hueOff val="635930"/>
            <a:satOff val="-14509"/>
            <a:lumOff val="536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en-US" sz="3200" kern="1200" dirty="0"/>
            <a:t>Notice Period</a:t>
          </a:r>
        </a:p>
      </dsp:txBody>
      <dsp:txXfrm>
        <a:off x="2130901" y="-3"/>
        <a:ext cx="2702018" cy="1271023"/>
      </dsp:txXfrm>
    </dsp:sp>
    <dsp:sp modelId="{FD572330-B6FC-4DE3-8FC5-6AD524EBDCA4}">
      <dsp:nvSpPr>
        <dsp:cNvPr id="0" name=""/>
        <dsp:cNvSpPr/>
      </dsp:nvSpPr>
      <dsp:spPr>
        <a:xfrm>
          <a:off x="5071126" y="134420"/>
          <a:ext cx="1891684" cy="1002175"/>
        </a:xfrm>
        <a:prstGeom prst="chevron">
          <a:avLst/>
        </a:prstGeom>
        <a:solidFill>
          <a:schemeClr val="accent2">
            <a:hueOff val="1271860"/>
            <a:satOff val="-29019"/>
            <a:lumOff val="10719"/>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t>Fairness Hearing</a:t>
          </a:r>
        </a:p>
      </dsp:txBody>
      <dsp:txXfrm>
        <a:off x="5572214" y="134420"/>
        <a:ext cx="889509" cy="1002175"/>
      </dsp:txXfrm>
    </dsp:sp>
    <dsp:sp modelId="{839D4325-B9E9-4298-9CDB-BDF6CDCC7DF6}">
      <dsp:nvSpPr>
        <dsp:cNvPr id="0" name=""/>
        <dsp:cNvSpPr/>
      </dsp:nvSpPr>
      <dsp:spPr>
        <a:xfrm>
          <a:off x="6565506" y="134420"/>
          <a:ext cx="1891684" cy="1002175"/>
        </a:xfrm>
        <a:prstGeom prst="chevron">
          <a:avLst/>
        </a:prstGeom>
        <a:solidFill>
          <a:schemeClr val="accent2">
            <a:hueOff val="1907789"/>
            <a:satOff val="-43528"/>
            <a:lumOff val="16079"/>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i="1" kern="1200" dirty="0"/>
            <a:t>Final Approval</a:t>
          </a:r>
        </a:p>
      </dsp:txBody>
      <dsp:txXfrm>
        <a:off x="7066594" y="134420"/>
        <a:ext cx="889509" cy="10021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2793B-AA33-41CC-84E0-87A78D7F5215}">
      <dsp:nvSpPr>
        <dsp:cNvPr id="0" name=""/>
        <dsp:cNvSpPr/>
      </dsp:nvSpPr>
      <dsp:spPr>
        <a:xfrm>
          <a:off x="1009" y="134420"/>
          <a:ext cx="1891684" cy="1002175"/>
        </a:xfrm>
        <a:prstGeom prst="chevron">
          <a:avLst/>
        </a:prstGeom>
        <a:solidFill>
          <a:schemeClr val="accent2">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strike="sngStrike" kern="1200" dirty="0"/>
            <a:t>Preliminary Approval</a:t>
          </a:r>
        </a:p>
      </dsp:txBody>
      <dsp:txXfrm>
        <a:off x="502097" y="134420"/>
        <a:ext cx="889509" cy="1002175"/>
      </dsp:txXfrm>
    </dsp:sp>
    <dsp:sp modelId="{ADC45504-A590-406F-9CBA-B0FAA9A7A60A}">
      <dsp:nvSpPr>
        <dsp:cNvPr id="0" name=""/>
        <dsp:cNvSpPr/>
      </dsp:nvSpPr>
      <dsp:spPr>
        <a:xfrm>
          <a:off x="1495389" y="-3"/>
          <a:ext cx="3973041" cy="1271023"/>
        </a:xfrm>
        <a:prstGeom prst="chevron">
          <a:avLst/>
        </a:prstGeom>
        <a:solidFill>
          <a:schemeClr val="accent2">
            <a:hueOff val="635930"/>
            <a:satOff val="-14509"/>
            <a:lumOff val="536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en-US" sz="3200" kern="1200" dirty="0"/>
            <a:t>Notice Period</a:t>
          </a:r>
        </a:p>
      </dsp:txBody>
      <dsp:txXfrm>
        <a:off x="2130901" y="-3"/>
        <a:ext cx="2702018" cy="1271023"/>
      </dsp:txXfrm>
    </dsp:sp>
    <dsp:sp modelId="{FD572330-B6FC-4DE3-8FC5-6AD524EBDCA4}">
      <dsp:nvSpPr>
        <dsp:cNvPr id="0" name=""/>
        <dsp:cNvSpPr/>
      </dsp:nvSpPr>
      <dsp:spPr>
        <a:xfrm>
          <a:off x="5071126" y="134420"/>
          <a:ext cx="1891684" cy="1002175"/>
        </a:xfrm>
        <a:prstGeom prst="chevron">
          <a:avLst/>
        </a:prstGeom>
        <a:solidFill>
          <a:schemeClr val="accent2">
            <a:hueOff val="1271860"/>
            <a:satOff val="-29019"/>
            <a:lumOff val="10719"/>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t>Fairness Hearing</a:t>
          </a:r>
        </a:p>
      </dsp:txBody>
      <dsp:txXfrm>
        <a:off x="5572214" y="134420"/>
        <a:ext cx="889509" cy="1002175"/>
      </dsp:txXfrm>
    </dsp:sp>
    <dsp:sp modelId="{839D4325-B9E9-4298-9CDB-BDF6CDCC7DF6}">
      <dsp:nvSpPr>
        <dsp:cNvPr id="0" name=""/>
        <dsp:cNvSpPr/>
      </dsp:nvSpPr>
      <dsp:spPr>
        <a:xfrm>
          <a:off x="6565506" y="134420"/>
          <a:ext cx="1891684" cy="1002175"/>
        </a:xfrm>
        <a:prstGeom prst="chevron">
          <a:avLst/>
        </a:prstGeom>
        <a:solidFill>
          <a:schemeClr val="accent2">
            <a:hueOff val="1907789"/>
            <a:satOff val="-43528"/>
            <a:lumOff val="16079"/>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i="1" kern="1200" dirty="0"/>
            <a:t>Final Approval</a:t>
          </a:r>
        </a:p>
      </dsp:txBody>
      <dsp:txXfrm>
        <a:off x="7066594" y="134420"/>
        <a:ext cx="889509" cy="1002175"/>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CF0370-2806-407C-B77C-922F37D03DA7}" type="datetimeFigureOut">
              <a:rPr lang="en-US" smtClean="0"/>
              <a:t>6/5/2024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EB117A-8711-4061-91A7-FDF2F2C65647}" type="slidenum">
              <a:rPr lang="en-US" smtClean="0"/>
              <a:t>‹#›</a:t>
            </a:fld>
            <a:endParaRPr lang="en-US"/>
          </a:p>
        </p:txBody>
      </p:sp>
    </p:spTree>
    <p:extLst>
      <p:ext uri="{BB962C8B-B14F-4D97-AF65-F5344CB8AC3E}">
        <p14:creationId xmlns:p14="http://schemas.microsoft.com/office/powerpoint/2010/main" val="936257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PASRR SMI: </a:t>
            </a:r>
          </a:p>
          <a:p>
            <a:r>
              <a:rPr lang="en-US" dirty="0"/>
              <a:t>Diagnosis</a:t>
            </a:r>
          </a:p>
          <a:p>
            <a:r>
              <a:rPr lang="en-US" dirty="0"/>
              <a:t>Level of impairment</a:t>
            </a:r>
          </a:p>
          <a:p>
            <a:r>
              <a:rPr lang="en-US" dirty="0"/>
              <a:t>Recent treatment</a:t>
            </a:r>
          </a:p>
        </p:txBody>
      </p:sp>
      <p:sp>
        <p:nvSpPr>
          <p:cNvPr id="4" name="Slide Number Placeholder 3"/>
          <p:cNvSpPr>
            <a:spLocks noGrp="1"/>
          </p:cNvSpPr>
          <p:nvPr>
            <p:ph type="sldNum" sz="quarter" idx="5"/>
          </p:nvPr>
        </p:nvSpPr>
        <p:spPr/>
        <p:txBody>
          <a:bodyPr/>
          <a:lstStyle/>
          <a:p>
            <a:fld id="{A1EB117A-8711-4061-91A7-FDF2F2C65647}" type="slidenum">
              <a:rPr lang="en-US" smtClean="0"/>
              <a:t>13</a:t>
            </a:fld>
            <a:endParaRPr lang="en-US"/>
          </a:p>
        </p:txBody>
      </p:sp>
    </p:spTree>
    <p:extLst>
      <p:ext uri="{BB962C8B-B14F-4D97-AF65-F5344CB8AC3E}">
        <p14:creationId xmlns:p14="http://schemas.microsoft.com/office/powerpoint/2010/main" val="1399018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EB117A-8711-4061-91A7-FDF2F2C65647}" type="slidenum">
              <a:rPr lang="en-US" smtClean="0"/>
              <a:t>14</a:t>
            </a:fld>
            <a:endParaRPr lang="en-US"/>
          </a:p>
        </p:txBody>
      </p:sp>
    </p:spTree>
    <p:extLst>
      <p:ext uri="{BB962C8B-B14F-4D97-AF65-F5344CB8AC3E}">
        <p14:creationId xmlns:p14="http://schemas.microsoft.com/office/powerpoint/2010/main" val="186468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people transitioning to a provider-operated setting such as a group home, within 18 months of their engagement with state funded transition assistance services, absent reasonable exceptions</a:t>
            </a:r>
          </a:p>
          <a:p>
            <a:endParaRPr lang="en-US" dirty="0"/>
          </a:p>
        </p:txBody>
      </p:sp>
      <p:sp>
        <p:nvSpPr>
          <p:cNvPr id="4" name="Slide Number Placeholder 3"/>
          <p:cNvSpPr>
            <a:spLocks noGrp="1"/>
          </p:cNvSpPr>
          <p:nvPr>
            <p:ph type="sldNum" sz="quarter" idx="5"/>
          </p:nvPr>
        </p:nvSpPr>
        <p:spPr/>
        <p:txBody>
          <a:bodyPr/>
          <a:lstStyle/>
          <a:p>
            <a:fld id="{A1EB117A-8711-4061-91A7-FDF2F2C65647}" type="slidenum">
              <a:rPr lang="en-US" smtClean="0"/>
              <a:t>16</a:t>
            </a:fld>
            <a:endParaRPr lang="en-US"/>
          </a:p>
        </p:txBody>
      </p:sp>
    </p:spTree>
    <p:extLst>
      <p:ext uri="{BB962C8B-B14F-4D97-AF65-F5344CB8AC3E}">
        <p14:creationId xmlns:p14="http://schemas.microsoft.com/office/powerpoint/2010/main" val="13910026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6F3498-D0F6-490C-A372-AA32C7D5AB20}" type="datetime1">
              <a:rPr lang="en-US" smtClean="0"/>
              <a:t>6/5/2024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lgn="ctr">
              <a:defRPr/>
            </a:lvl1pPr>
          </a:lstStyle>
          <a:p>
            <a:fld id="{8AD49C6D-3661-454B-8EFF-6495B09C1E8B}"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6" descr="P:\CPL\WORD\CPR\Templates\Color\color-horizontal-rgb.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300788"/>
            <a:ext cx="177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545987-DED1-46CC-9E39-B1041E40A651}" type="datetime1">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49C6D-3661-454B-8EFF-6495B09C1E8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264CA5-83B0-41E6-AFA7-FA9EA25FBEFA}" type="datetime1">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49C6D-3661-454B-8EFF-6495B09C1E8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baseline="0"/>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70ED46-48F2-4BC8-BE2D-84F217D080B5}" type="datetime1">
              <a:rPr lang="en-US" smtClean="0"/>
              <a:t>6/5/2024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lgn="ctr">
              <a:defRPr/>
            </a:lvl1pPr>
          </a:lstStyle>
          <a:p>
            <a:fld id="{8AD49C6D-3661-454B-8EFF-6495B09C1E8B}" type="slidenum">
              <a:rPr lang="en-US" smtClean="0"/>
              <a:pPr/>
              <a:t>‹#›</a:t>
            </a:fld>
            <a:endParaRPr lang="en-US"/>
          </a:p>
        </p:txBody>
      </p:sp>
      <p:sp>
        <p:nvSpPr>
          <p:cNvPr id="7" name="Line 4"/>
          <p:cNvSpPr>
            <a:spLocks noChangeShapeType="1"/>
          </p:cNvSpPr>
          <p:nvPr userDrawn="1"/>
        </p:nvSpPr>
        <p:spPr bwMode="auto">
          <a:xfrm>
            <a:off x="838200" y="1524000"/>
            <a:ext cx="7467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8" name="Picture 6" descr="P:\CPL\WORD\CPR\Templates\Color\color-horizontal-rgb.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300788"/>
            <a:ext cx="177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9440EA-0047-43DA-9956-18B743313066}" type="datetime1">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49C6D-3661-454B-8EFF-6495B09C1E8B}"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B87912-A25A-426E-8EB7-F7AFA0677CE0}" type="datetime1">
              <a:rPr lang="en-US" smtClean="0"/>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D49C6D-3661-454B-8EFF-6495B09C1E8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0A21F4-76EE-4C0B-B0A3-93C4F3845E68}" type="datetime1">
              <a:rPr lang="en-US" smtClean="0"/>
              <a:t>6/5/2024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D49C6D-3661-454B-8EFF-6495B09C1E8B}"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190629E-C271-40CD-BD71-1ADEBC946ECA}" type="datetime1">
              <a:rPr lang="en-US" smtClean="0"/>
              <a:t>6/5/2024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D49C6D-3661-454B-8EFF-6495B09C1E8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7EB3CA-8558-4CE8-8E04-E8F8F03F0E2A}" type="datetime1">
              <a:rPr lang="en-US" smtClean="0"/>
              <a:t>6/5/2024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D49C6D-3661-454B-8EFF-6495B09C1E8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0806B2-5F20-41CD-A90B-DF883D3B0F10}" type="datetime1">
              <a:rPr lang="en-US" smtClean="0"/>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D49C6D-3661-454B-8EFF-6495B09C1E8B}"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49098F-01EB-44AA-8510-0424C528D094}" type="datetime1">
              <a:rPr lang="en-US" smtClean="0"/>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D49C6D-3661-454B-8EFF-6495B09C1E8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CA7E409C-8E72-4C56-AED7-0FAEFB587F7F}" type="datetime1">
              <a:rPr lang="en-US" smtClean="0"/>
              <a:t>6/5/2024</a:t>
            </a:fld>
            <a:endParaRPr lang="en-US"/>
          </a:p>
        </p:txBody>
      </p:sp>
      <p:sp>
        <p:nvSpPr>
          <p:cNvPr id="5" name="Footer Placeholder 4"/>
          <p:cNvSpPr>
            <a:spLocks noGrp="1"/>
          </p:cNvSpPr>
          <p:nvPr>
            <p:ph type="ftr" sz="quarter" idx="3"/>
          </p:nvPr>
        </p:nvSpPr>
        <p:spPr>
          <a:xfrm>
            <a:off x="152400" y="6477000"/>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8001000" y="6477000"/>
            <a:ext cx="1066800" cy="329184"/>
          </a:xfrm>
          <a:prstGeom prst="rect">
            <a:avLst/>
          </a:prstGeom>
        </p:spPr>
        <p:txBody>
          <a:bodyPr vert="horz" lIns="91440" tIns="45720" rIns="91440" bIns="45720" rtlCol="0" anchor="ctr"/>
          <a:lstStyle>
            <a:lvl1pPr algn="r">
              <a:defRPr sz="1400" b="1">
                <a:solidFill>
                  <a:schemeClr val="tx1"/>
                </a:solidFill>
              </a:defRPr>
            </a:lvl1pPr>
          </a:lstStyle>
          <a:p>
            <a:fld id="{8AD49C6D-3661-454B-8EFF-6495B09C1E8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centerforpublicrep.org/"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62099"/>
            <a:ext cx="7772400" cy="609601"/>
          </a:xfrm>
        </p:spPr>
        <p:txBody>
          <a:bodyPr>
            <a:noAutofit/>
          </a:bodyPr>
          <a:lstStyle/>
          <a:p>
            <a:r>
              <a:rPr lang="en-US" sz="4800" b="1" dirty="0"/>
              <a:t>Bringing people home</a:t>
            </a:r>
          </a:p>
        </p:txBody>
      </p:sp>
      <p:sp>
        <p:nvSpPr>
          <p:cNvPr id="3" name="Subtitle 2"/>
          <p:cNvSpPr>
            <a:spLocks noGrp="1"/>
          </p:cNvSpPr>
          <p:nvPr>
            <p:ph type="subTitle" idx="1"/>
          </p:nvPr>
        </p:nvSpPr>
        <p:spPr>
          <a:xfrm>
            <a:off x="1371600" y="3581401"/>
            <a:ext cx="6400800" cy="2514600"/>
          </a:xfrm>
        </p:spPr>
        <p:txBody>
          <a:bodyPr>
            <a:normAutofit/>
          </a:bodyPr>
          <a:lstStyle/>
          <a:p>
            <a:pPr algn="ctr"/>
            <a:r>
              <a:rPr lang="en-US" b="1" dirty="0"/>
              <a:t>Steven Schwartz</a:t>
            </a:r>
          </a:p>
          <a:p>
            <a:pPr algn="ctr"/>
            <a:r>
              <a:rPr lang="en-US" b="1" dirty="0"/>
              <a:t>Kathy Walker</a:t>
            </a:r>
          </a:p>
          <a:p>
            <a:pPr algn="ctr"/>
            <a:r>
              <a:rPr lang="en-US" b="1" dirty="0"/>
              <a:t>Center for Public Representation</a:t>
            </a:r>
          </a:p>
          <a:p>
            <a:pPr algn="ctr"/>
            <a:endParaRPr lang="en-US" b="1" dirty="0"/>
          </a:p>
          <a:p>
            <a:endParaRPr lang="en-US" dirty="0"/>
          </a:p>
        </p:txBody>
      </p:sp>
      <p:sp>
        <p:nvSpPr>
          <p:cNvPr id="4" name="Subtitle 2">
            <a:extLst>
              <a:ext uri="{FF2B5EF4-FFF2-40B4-BE49-F238E27FC236}">
                <a16:creationId xmlns:a16="http://schemas.microsoft.com/office/drawing/2014/main" id="{DCE37258-AF5B-3601-E785-804D69F407C7}"/>
              </a:ext>
            </a:extLst>
          </p:cNvPr>
          <p:cNvSpPr txBox="1">
            <a:spLocks/>
          </p:cNvSpPr>
          <p:nvPr/>
        </p:nvSpPr>
        <p:spPr>
          <a:xfrm>
            <a:off x="1524000" y="2286000"/>
            <a:ext cx="6400800" cy="9906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1"/>
              </a:buClr>
              <a:buSzPct val="85000"/>
              <a:buFont typeface="Arial" pitchFamily="34" charset="0"/>
              <a:buNone/>
              <a:defRPr sz="24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Clr>
                <a:schemeClr val="accent1"/>
              </a:buClr>
              <a:buSzPct val="85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9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9pPr>
          </a:lstStyle>
          <a:p>
            <a:pPr algn="ctr"/>
            <a:r>
              <a:rPr lang="en-US" b="1" dirty="0"/>
              <a:t>Understanding the Settlement Agreement in </a:t>
            </a:r>
            <a:r>
              <a:rPr lang="en-US" b="1" i="1" dirty="0" err="1"/>
              <a:t>Marsters</a:t>
            </a:r>
            <a:r>
              <a:rPr lang="en-US" b="1" i="1" dirty="0"/>
              <a:t> v. Healey</a:t>
            </a:r>
            <a:endParaRPr lang="en-US" b="1" dirty="0"/>
          </a:p>
          <a:p>
            <a:pPr algn="ctr"/>
            <a:endParaRPr lang="en-US" b="1" dirty="0"/>
          </a:p>
          <a:p>
            <a:pPr algn="ctr"/>
            <a:endParaRPr lang="en-US" b="1" dirty="0"/>
          </a:p>
          <a:p>
            <a:endParaRPr lang="en-US" dirty="0"/>
          </a:p>
        </p:txBody>
      </p:sp>
    </p:spTree>
    <p:extLst>
      <p:ext uri="{BB962C8B-B14F-4D97-AF65-F5344CB8AC3E}">
        <p14:creationId xmlns:p14="http://schemas.microsoft.com/office/powerpoint/2010/main" val="2293996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738B8-D09D-1ED3-A92C-4E1DD76A3015}"/>
              </a:ext>
            </a:extLst>
          </p:cNvPr>
          <p:cNvSpPr>
            <a:spLocks noGrp="1"/>
          </p:cNvSpPr>
          <p:nvPr>
            <p:ph type="title"/>
          </p:nvPr>
        </p:nvSpPr>
        <p:spPr/>
        <p:txBody>
          <a:bodyPr>
            <a:normAutofit/>
          </a:bodyPr>
          <a:lstStyle/>
          <a:p>
            <a:r>
              <a:rPr lang="en-US" dirty="0"/>
              <a:t>The services</a:t>
            </a:r>
          </a:p>
        </p:txBody>
      </p:sp>
      <p:sp>
        <p:nvSpPr>
          <p:cNvPr id="3" name="Text Placeholder 2">
            <a:extLst>
              <a:ext uri="{FF2B5EF4-FFF2-40B4-BE49-F238E27FC236}">
                <a16:creationId xmlns:a16="http://schemas.microsoft.com/office/drawing/2014/main" id="{B6D76B51-EF8A-97B4-E18A-2F333D0BBED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67A11EA-CA99-9959-1EA2-1B1615B610D3}"/>
              </a:ext>
            </a:extLst>
          </p:cNvPr>
          <p:cNvSpPr>
            <a:spLocks noGrp="1"/>
          </p:cNvSpPr>
          <p:nvPr>
            <p:ph type="sldNum" sz="quarter" idx="12"/>
          </p:nvPr>
        </p:nvSpPr>
        <p:spPr/>
        <p:txBody>
          <a:bodyPr/>
          <a:lstStyle/>
          <a:p>
            <a:fld id="{8AD49C6D-3661-454B-8EFF-6495B09C1E8B}" type="slidenum">
              <a:rPr lang="en-US" smtClean="0"/>
              <a:t>10</a:t>
            </a:fld>
            <a:endParaRPr lang="en-US"/>
          </a:p>
        </p:txBody>
      </p:sp>
    </p:spTree>
    <p:extLst>
      <p:ext uri="{BB962C8B-B14F-4D97-AF65-F5344CB8AC3E}">
        <p14:creationId xmlns:p14="http://schemas.microsoft.com/office/powerpoint/2010/main" val="2473943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0AB89-AC61-E102-0D47-5857024F4498}"/>
              </a:ext>
            </a:extLst>
          </p:cNvPr>
          <p:cNvSpPr>
            <a:spLocks noGrp="1"/>
          </p:cNvSpPr>
          <p:nvPr>
            <p:ph type="title"/>
          </p:nvPr>
        </p:nvSpPr>
        <p:spPr>
          <a:xfrm>
            <a:off x="0" y="533400"/>
            <a:ext cx="9067800" cy="990600"/>
          </a:xfrm>
        </p:spPr>
        <p:txBody>
          <a:bodyPr>
            <a:noAutofit/>
          </a:bodyPr>
          <a:lstStyle/>
          <a:p>
            <a:r>
              <a:rPr lang="en-US" sz="3400" dirty="0"/>
              <a:t>Comprehensive Case Management Services:</a:t>
            </a:r>
          </a:p>
        </p:txBody>
      </p:sp>
      <p:sp>
        <p:nvSpPr>
          <p:cNvPr id="3" name="Content Placeholder 2">
            <a:extLst>
              <a:ext uri="{FF2B5EF4-FFF2-40B4-BE49-F238E27FC236}">
                <a16:creationId xmlns:a16="http://schemas.microsoft.com/office/drawing/2014/main" id="{E6B48E49-256D-5BA9-1B89-AC8AAE515C4E}"/>
              </a:ext>
            </a:extLst>
          </p:cNvPr>
          <p:cNvSpPr>
            <a:spLocks noGrp="1"/>
          </p:cNvSpPr>
          <p:nvPr>
            <p:ph idx="1"/>
          </p:nvPr>
        </p:nvSpPr>
        <p:spPr>
          <a:xfrm>
            <a:off x="457200" y="1752600"/>
            <a:ext cx="8229600" cy="4724400"/>
          </a:xfrm>
        </p:spPr>
        <p:txBody>
          <a:bodyPr/>
          <a:lstStyle/>
          <a:p>
            <a:r>
              <a:rPr lang="en-US" b="1" dirty="0"/>
              <a:t>In-reach, informed choice, and transition planning </a:t>
            </a:r>
            <a:r>
              <a:rPr lang="en-US" dirty="0"/>
              <a:t>for </a:t>
            </a:r>
            <a:r>
              <a:rPr lang="en-US" b="1" u="sng" dirty="0"/>
              <a:t>all</a:t>
            </a:r>
            <a:r>
              <a:rPr lang="en-US" dirty="0"/>
              <a:t> people with disabilities in nursing facilities</a:t>
            </a:r>
          </a:p>
          <a:p>
            <a:pPr marL="0" indent="0">
              <a:buNone/>
            </a:pPr>
            <a:endParaRPr lang="en-US" dirty="0"/>
          </a:p>
          <a:p>
            <a:r>
              <a:rPr lang="en-US" dirty="0"/>
              <a:t>Includes a new </a:t>
            </a:r>
            <a:r>
              <a:rPr lang="en-US" b="1" dirty="0"/>
              <a:t>in-reach</a:t>
            </a:r>
            <a:r>
              <a:rPr lang="en-US" dirty="0"/>
              <a:t> program that provides monthly in-person case management meetings with individual residents to offer:</a:t>
            </a:r>
          </a:p>
          <a:p>
            <a:pPr lvl="1"/>
            <a:r>
              <a:rPr lang="en-US" dirty="0"/>
              <a:t>Information in people’s primary language</a:t>
            </a:r>
          </a:p>
          <a:p>
            <a:pPr lvl="1"/>
            <a:r>
              <a:rPr lang="en-US" dirty="0"/>
              <a:t>Opportunities to explore community living including visits</a:t>
            </a:r>
          </a:p>
          <a:p>
            <a:pPr lvl="1"/>
            <a:r>
              <a:rPr lang="en-US" dirty="0"/>
              <a:t>Support to make an </a:t>
            </a:r>
            <a:r>
              <a:rPr lang="en-US" b="1" dirty="0"/>
              <a:t>informed choice </a:t>
            </a:r>
            <a:r>
              <a:rPr lang="en-US" dirty="0"/>
              <a:t>about whether to move, including engaging chosen supporters</a:t>
            </a:r>
          </a:p>
          <a:p>
            <a:pPr lvl="1"/>
            <a:r>
              <a:rPr lang="en-US" b="1" dirty="0"/>
              <a:t>Transition planning </a:t>
            </a:r>
            <a:r>
              <a:rPr lang="en-US" dirty="0"/>
              <a:t>and assistance</a:t>
            </a:r>
          </a:p>
        </p:txBody>
      </p:sp>
      <p:sp>
        <p:nvSpPr>
          <p:cNvPr id="4" name="Slide Number Placeholder 3">
            <a:extLst>
              <a:ext uri="{FF2B5EF4-FFF2-40B4-BE49-F238E27FC236}">
                <a16:creationId xmlns:a16="http://schemas.microsoft.com/office/drawing/2014/main" id="{7E94BF48-6925-DF05-C864-35B297B258D7}"/>
              </a:ext>
            </a:extLst>
          </p:cNvPr>
          <p:cNvSpPr>
            <a:spLocks noGrp="1"/>
          </p:cNvSpPr>
          <p:nvPr>
            <p:ph type="sldNum" sz="quarter" idx="12"/>
          </p:nvPr>
        </p:nvSpPr>
        <p:spPr/>
        <p:txBody>
          <a:bodyPr/>
          <a:lstStyle/>
          <a:p>
            <a:fld id="{8AD49C6D-3661-454B-8EFF-6495B09C1E8B}" type="slidenum">
              <a:rPr lang="en-US" smtClean="0"/>
              <a:pPr/>
              <a:t>11</a:t>
            </a:fld>
            <a:endParaRPr lang="en-US"/>
          </a:p>
        </p:txBody>
      </p:sp>
    </p:spTree>
    <p:extLst>
      <p:ext uri="{BB962C8B-B14F-4D97-AF65-F5344CB8AC3E}">
        <p14:creationId xmlns:p14="http://schemas.microsoft.com/office/powerpoint/2010/main" val="2193594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0AB89-AC61-E102-0D47-5857024F4498}"/>
              </a:ext>
            </a:extLst>
          </p:cNvPr>
          <p:cNvSpPr>
            <a:spLocks noGrp="1"/>
          </p:cNvSpPr>
          <p:nvPr>
            <p:ph type="title"/>
          </p:nvPr>
        </p:nvSpPr>
        <p:spPr>
          <a:xfrm>
            <a:off x="0" y="533400"/>
            <a:ext cx="9144000" cy="990600"/>
          </a:xfrm>
        </p:spPr>
        <p:txBody>
          <a:bodyPr>
            <a:normAutofit/>
          </a:bodyPr>
          <a:lstStyle/>
          <a:p>
            <a:r>
              <a:rPr lang="en-US" sz="3400" dirty="0"/>
              <a:t>Comprehensive Case Management Services:</a:t>
            </a:r>
          </a:p>
        </p:txBody>
      </p:sp>
      <p:sp>
        <p:nvSpPr>
          <p:cNvPr id="3" name="Content Placeholder 2">
            <a:extLst>
              <a:ext uri="{FF2B5EF4-FFF2-40B4-BE49-F238E27FC236}">
                <a16:creationId xmlns:a16="http://schemas.microsoft.com/office/drawing/2014/main" id="{E6B48E49-256D-5BA9-1B89-AC8AAE515C4E}"/>
              </a:ext>
            </a:extLst>
          </p:cNvPr>
          <p:cNvSpPr>
            <a:spLocks noGrp="1"/>
          </p:cNvSpPr>
          <p:nvPr>
            <p:ph idx="1"/>
          </p:nvPr>
        </p:nvSpPr>
        <p:spPr/>
        <p:txBody>
          <a:bodyPr>
            <a:normAutofit lnSpcReduction="10000"/>
          </a:bodyPr>
          <a:lstStyle/>
          <a:p>
            <a:r>
              <a:rPr lang="en-US" dirty="0"/>
              <a:t>Comprehensive Case Management Services may come from one of three programs (but everyone gets someone!)</a:t>
            </a:r>
          </a:p>
          <a:p>
            <a:endParaRPr lang="en-US" dirty="0"/>
          </a:p>
          <a:p>
            <a:r>
              <a:rPr lang="en-US" b="1" dirty="0"/>
              <a:t>Community Transition Liaison Program (“CTLP”)</a:t>
            </a:r>
            <a:br>
              <a:rPr lang="en-US" b="1" dirty="0"/>
            </a:br>
            <a:r>
              <a:rPr lang="en-US" dirty="0"/>
              <a:t>Administered by EOEA, and provided by the ASAPs</a:t>
            </a:r>
            <a:endParaRPr lang="en-US" b="1" dirty="0"/>
          </a:p>
          <a:p>
            <a:endParaRPr lang="en-US" dirty="0"/>
          </a:p>
          <a:p>
            <a:r>
              <a:rPr lang="en-US" b="1" dirty="0"/>
              <a:t>Money Follows the Person Program</a:t>
            </a:r>
            <a:br>
              <a:rPr lang="en-US" b="1" dirty="0"/>
            </a:br>
            <a:r>
              <a:rPr lang="en-US" dirty="0"/>
              <a:t>Operated by EOHHS’ Office of MassHealth</a:t>
            </a:r>
            <a:endParaRPr lang="en-US" b="1" dirty="0"/>
          </a:p>
          <a:p>
            <a:endParaRPr lang="en-US" b="1" dirty="0"/>
          </a:p>
          <a:p>
            <a:r>
              <a:rPr lang="en-US" b="1" dirty="0"/>
              <a:t>Behavioral Health Community Partners (BH CP) and DMH Case Managers</a:t>
            </a:r>
            <a:br>
              <a:rPr lang="en-US" b="1" dirty="0"/>
            </a:br>
            <a:r>
              <a:rPr lang="en-US" dirty="0"/>
              <a:t>Operated by DMH, they coordinate </a:t>
            </a:r>
            <a:endParaRPr lang="en-US" b="1" dirty="0"/>
          </a:p>
        </p:txBody>
      </p:sp>
      <p:sp>
        <p:nvSpPr>
          <p:cNvPr id="4" name="Slide Number Placeholder 3">
            <a:extLst>
              <a:ext uri="{FF2B5EF4-FFF2-40B4-BE49-F238E27FC236}">
                <a16:creationId xmlns:a16="http://schemas.microsoft.com/office/drawing/2014/main" id="{7E94BF48-6925-DF05-C864-35B297B258D7}"/>
              </a:ext>
            </a:extLst>
          </p:cNvPr>
          <p:cNvSpPr>
            <a:spLocks noGrp="1"/>
          </p:cNvSpPr>
          <p:nvPr>
            <p:ph type="sldNum" sz="quarter" idx="12"/>
          </p:nvPr>
        </p:nvSpPr>
        <p:spPr/>
        <p:txBody>
          <a:bodyPr/>
          <a:lstStyle/>
          <a:p>
            <a:fld id="{8AD49C6D-3661-454B-8EFF-6495B09C1E8B}" type="slidenum">
              <a:rPr lang="en-US" smtClean="0"/>
              <a:pPr/>
              <a:t>12</a:t>
            </a:fld>
            <a:endParaRPr lang="en-US"/>
          </a:p>
        </p:txBody>
      </p:sp>
    </p:spTree>
    <p:extLst>
      <p:ext uri="{BB962C8B-B14F-4D97-AF65-F5344CB8AC3E}">
        <p14:creationId xmlns:p14="http://schemas.microsoft.com/office/powerpoint/2010/main" val="3379609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0AB89-AC61-E102-0D47-5857024F4498}"/>
              </a:ext>
            </a:extLst>
          </p:cNvPr>
          <p:cNvSpPr>
            <a:spLocks noGrp="1"/>
          </p:cNvSpPr>
          <p:nvPr>
            <p:ph type="title"/>
          </p:nvPr>
        </p:nvSpPr>
        <p:spPr/>
        <p:txBody>
          <a:bodyPr/>
          <a:lstStyle/>
          <a:p>
            <a:r>
              <a:rPr lang="en-US" dirty="0"/>
              <a:t>Behavioral Health Services</a:t>
            </a:r>
          </a:p>
        </p:txBody>
      </p:sp>
      <p:sp>
        <p:nvSpPr>
          <p:cNvPr id="3" name="Content Placeholder 2">
            <a:extLst>
              <a:ext uri="{FF2B5EF4-FFF2-40B4-BE49-F238E27FC236}">
                <a16:creationId xmlns:a16="http://schemas.microsoft.com/office/drawing/2014/main" id="{E6B48E49-256D-5BA9-1B89-AC8AAE515C4E}"/>
              </a:ext>
            </a:extLst>
          </p:cNvPr>
          <p:cNvSpPr>
            <a:spLocks noGrp="1"/>
          </p:cNvSpPr>
          <p:nvPr>
            <p:ph idx="1"/>
          </p:nvPr>
        </p:nvSpPr>
        <p:spPr>
          <a:xfrm>
            <a:off x="228600" y="1600200"/>
            <a:ext cx="8839200" cy="4724400"/>
          </a:xfrm>
        </p:spPr>
        <p:txBody>
          <a:bodyPr>
            <a:normAutofit/>
          </a:bodyPr>
          <a:lstStyle/>
          <a:p>
            <a:r>
              <a:rPr lang="en-US" dirty="0"/>
              <a:t>Provision and coordination of behavioral health specialized services for people with PASRR SMI or a history of PASRR SMI. </a:t>
            </a:r>
          </a:p>
          <a:p>
            <a:r>
              <a:rPr lang="en-US" dirty="0"/>
              <a:t>Includes:</a:t>
            </a:r>
          </a:p>
          <a:p>
            <a:pPr lvl="1"/>
            <a:r>
              <a:rPr lang="en-US" dirty="0"/>
              <a:t>Assessment and behavioral health care plans</a:t>
            </a:r>
          </a:p>
          <a:p>
            <a:pPr lvl="1"/>
            <a:r>
              <a:rPr lang="en-US" dirty="0"/>
              <a:t>Provision of services</a:t>
            </a:r>
          </a:p>
          <a:p>
            <a:pPr lvl="2"/>
            <a:r>
              <a:rPr lang="en-US" dirty="0"/>
              <a:t>Including specialized services, behavioral health, and rehabilitative services identified in the PASRR Level II evaluation</a:t>
            </a:r>
          </a:p>
          <a:p>
            <a:pPr lvl="1"/>
            <a:r>
              <a:rPr lang="en-US" dirty="0"/>
              <a:t>Referrals as necessary</a:t>
            </a:r>
          </a:p>
          <a:p>
            <a:pPr lvl="1"/>
            <a:r>
              <a:rPr lang="en-US" dirty="0"/>
              <a:t>Opportunity to participate in community “Clubhouses”</a:t>
            </a:r>
          </a:p>
        </p:txBody>
      </p:sp>
      <p:sp>
        <p:nvSpPr>
          <p:cNvPr id="4" name="Slide Number Placeholder 3">
            <a:extLst>
              <a:ext uri="{FF2B5EF4-FFF2-40B4-BE49-F238E27FC236}">
                <a16:creationId xmlns:a16="http://schemas.microsoft.com/office/drawing/2014/main" id="{7E94BF48-6925-DF05-C864-35B297B258D7}"/>
              </a:ext>
            </a:extLst>
          </p:cNvPr>
          <p:cNvSpPr>
            <a:spLocks noGrp="1"/>
          </p:cNvSpPr>
          <p:nvPr>
            <p:ph type="sldNum" sz="quarter" idx="12"/>
          </p:nvPr>
        </p:nvSpPr>
        <p:spPr/>
        <p:txBody>
          <a:bodyPr/>
          <a:lstStyle/>
          <a:p>
            <a:fld id="{8AD49C6D-3661-454B-8EFF-6495B09C1E8B}" type="slidenum">
              <a:rPr lang="en-US" smtClean="0"/>
              <a:pPr/>
              <a:t>13</a:t>
            </a:fld>
            <a:endParaRPr lang="en-US"/>
          </a:p>
        </p:txBody>
      </p:sp>
    </p:spTree>
    <p:extLst>
      <p:ext uri="{BB962C8B-B14F-4D97-AF65-F5344CB8AC3E}">
        <p14:creationId xmlns:p14="http://schemas.microsoft.com/office/powerpoint/2010/main" val="625955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0AB89-AC61-E102-0D47-5857024F4498}"/>
              </a:ext>
            </a:extLst>
          </p:cNvPr>
          <p:cNvSpPr>
            <a:spLocks noGrp="1"/>
          </p:cNvSpPr>
          <p:nvPr>
            <p:ph type="title"/>
          </p:nvPr>
        </p:nvSpPr>
        <p:spPr/>
        <p:txBody>
          <a:bodyPr/>
          <a:lstStyle/>
          <a:p>
            <a:r>
              <a:rPr lang="en-US" dirty="0"/>
              <a:t>Residential Services and Supports</a:t>
            </a:r>
          </a:p>
        </p:txBody>
      </p:sp>
      <p:sp>
        <p:nvSpPr>
          <p:cNvPr id="3" name="Content Placeholder 2">
            <a:extLst>
              <a:ext uri="{FF2B5EF4-FFF2-40B4-BE49-F238E27FC236}">
                <a16:creationId xmlns:a16="http://schemas.microsoft.com/office/drawing/2014/main" id="{E6B48E49-256D-5BA9-1B89-AC8AAE515C4E}"/>
              </a:ext>
            </a:extLst>
          </p:cNvPr>
          <p:cNvSpPr>
            <a:spLocks noGrp="1"/>
          </p:cNvSpPr>
          <p:nvPr>
            <p:ph idx="1"/>
          </p:nvPr>
        </p:nvSpPr>
        <p:spPr>
          <a:xfrm>
            <a:off x="0" y="1600200"/>
            <a:ext cx="9067800" cy="4876800"/>
          </a:xfrm>
        </p:spPr>
        <p:txBody>
          <a:bodyPr>
            <a:normAutofit/>
          </a:bodyPr>
          <a:lstStyle/>
          <a:p>
            <a:r>
              <a:rPr lang="en-US" b="1" i="1" dirty="0"/>
              <a:t>At least</a:t>
            </a:r>
            <a:r>
              <a:rPr lang="en-US" dirty="0"/>
              <a:t> 2,400 class members to transition to the community residential settings with supports over 8 years under the Agreement</a:t>
            </a:r>
          </a:p>
          <a:p>
            <a:endParaRPr lang="en-US" dirty="0"/>
          </a:p>
          <a:p>
            <a:r>
              <a:rPr lang="en-US" dirty="0"/>
              <a:t>Supported community residential settings include:</a:t>
            </a:r>
          </a:p>
          <a:p>
            <a:pPr lvl="1"/>
            <a:r>
              <a:rPr lang="en-US" sz="2400" dirty="0"/>
              <a:t>Provider-operated group homes</a:t>
            </a:r>
          </a:p>
          <a:p>
            <a:pPr lvl="2"/>
            <a:r>
              <a:rPr lang="en-US" sz="2400" dirty="0"/>
              <a:t>400 additional MFP-RS waiver slots </a:t>
            </a:r>
          </a:p>
          <a:p>
            <a:pPr lvl="2"/>
            <a:r>
              <a:rPr lang="en-US" sz="2400" dirty="0"/>
              <a:t>At least 200 additional beds in DMH Group Living Environments</a:t>
            </a:r>
          </a:p>
        </p:txBody>
      </p:sp>
      <p:sp>
        <p:nvSpPr>
          <p:cNvPr id="4" name="Slide Number Placeholder 3">
            <a:extLst>
              <a:ext uri="{FF2B5EF4-FFF2-40B4-BE49-F238E27FC236}">
                <a16:creationId xmlns:a16="http://schemas.microsoft.com/office/drawing/2014/main" id="{7E94BF48-6925-DF05-C864-35B297B258D7}"/>
              </a:ext>
            </a:extLst>
          </p:cNvPr>
          <p:cNvSpPr>
            <a:spLocks noGrp="1"/>
          </p:cNvSpPr>
          <p:nvPr>
            <p:ph type="sldNum" sz="quarter" idx="12"/>
          </p:nvPr>
        </p:nvSpPr>
        <p:spPr/>
        <p:txBody>
          <a:bodyPr/>
          <a:lstStyle/>
          <a:p>
            <a:fld id="{8AD49C6D-3661-454B-8EFF-6495B09C1E8B}" type="slidenum">
              <a:rPr lang="en-US" smtClean="0"/>
              <a:pPr/>
              <a:t>14</a:t>
            </a:fld>
            <a:endParaRPr lang="en-US"/>
          </a:p>
        </p:txBody>
      </p:sp>
    </p:spTree>
    <p:extLst>
      <p:ext uri="{BB962C8B-B14F-4D97-AF65-F5344CB8AC3E}">
        <p14:creationId xmlns:p14="http://schemas.microsoft.com/office/powerpoint/2010/main" val="1046270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87C9F-F4EC-3E87-11BC-3F81AAB2A274}"/>
              </a:ext>
            </a:extLst>
          </p:cNvPr>
          <p:cNvSpPr>
            <a:spLocks noGrp="1"/>
          </p:cNvSpPr>
          <p:nvPr>
            <p:ph type="title"/>
          </p:nvPr>
        </p:nvSpPr>
        <p:spPr/>
        <p:txBody>
          <a:bodyPr>
            <a:normAutofit fontScale="90000"/>
          </a:bodyPr>
          <a:lstStyle/>
          <a:p>
            <a:r>
              <a:rPr lang="en-US" dirty="0"/>
              <a:t>Residential Services and Supports (2)</a:t>
            </a:r>
          </a:p>
        </p:txBody>
      </p:sp>
      <p:sp>
        <p:nvSpPr>
          <p:cNvPr id="3" name="Content Placeholder 2">
            <a:extLst>
              <a:ext uri="{FF2B5EF4-FFF2-40B4-BE49-F238E27FC236}">
                <a16:creationId xmlns:a16="http://schemas.microsoft.com/office/drawing/2014/main" id="{67EF7F3A-C0D9-FCE6-9631-6CF2B3F3DD6E}"/>
              </a:ext>
            </a:extLst>
          </p:cNvPr>
          <p:cNvSpPr>
            <a:spLocks noGrp="1"/>
          </p:cNvSpPr>
          <p:nvPr>
            <p:ph idx="1"/>
          </p:nvPr>
        </p:nvSpPr>
        <p:spPr/>
        <p:txBody>
          <a:bodyPr/>
          <a:lstStyle/>
          <a:p>
            <a:pPr lvl="1"/>
            <a:r>
              <a:rPr lang="en-US" sz="2400" dirty="0"/>
              <a:t>Non-residential services with housing supports (including housing search) for people who lack housing</a:t>
            </a:r>
          </a:p>
          <a:p>
            <a:pPr lvl="2"/>
            <a:r>
              <a:rPr lang="en-US" sz="2400" dirty="0"/>
              <a:t>595 additional MFP-CL waiver slots</a:t>
            </a:r>
          </a:p>
          <a:p>
            <a:pPr lvl="2"/>
            <a:r>
              <a:rPr lang="en-US" sz="2400" dirty="0"/>
              <a:t>320 additional Rental Subsidy Program slots</a:t>
            </a:r>
          </a:p>
          <a:p>
            <a:pPr lvl="2"/>
            <a:r>
              <a:rPr lang="en-US" sz="2400" dirty="0"/>
              <a:t>800 additional subsidized housing opportunities targeted to elder and disabled MassHealth Members (mobile and project-based)</a:t>
            </a:r>
          </a:p>
          <a:p>
            <a:pPr lvl="1"/>
            <a:r>
              <a:rPr lang="en-US" sz="2400" dirty="0"/>
              <a:t>Home modifications for people with existing housing with accessibility barriers</a:t>
            </a:r>
          </a:p>
          <a:p>
            <a:pPr lvl="2"/>
            <a:r>
              <a:rPr lang="en-US" sz="2400" dirty="0"/>
              <a:t>At least 120 home modifications up to $50,000 for MFP-CL or MFP Demo participants</a:t>
            </a:r>
          </a:p>
          <a:p>
            <a:endParaRPr lang="en-US" dirty="0"/>
          </a:p>
        </p:txBody>
      </p:sp>
      <p:sp>
        <p:nvSpPr>
          <p:cNvPr id="4" name="Slide Number Placeholder 3">
            <a:extLst>
              <a:ext uri="{FF2B5EF4-FFF2-40B4-BE49-F238E27FC236}">
                <a16:creationId xmlns:a16="http://schemas.microsoft.com/office/drawing/2014/main" id="{C00DA8F8-73EE-B719-5808-BC391B05ADBA}"/>
              </a:ext>
            </a:extLst>
          </p:cNvPr>
          <p:cNvSpPr>
            <a:spLocks noGrp="1"/>
          </p:cNvSpPr>
          <p:nvPr>
            <p:ph type="sldNum" sz="quarter" idx="12"/>
          </p:nvPr>
        </p:nvSpPr>
        <p:spPr/>
        <p:txBody>
          <a:bodyPr/>
          <a:lstStyle/>
          <a:p>
            <a:fld id="{8AD49C6D-3661-454B-8EFF-6495B09C1E8B}" type="slidenum">
              <a:rPr lang="en-US" smtClean="0"/>
              <a:pPr/>
              <a:t>15</a:t>
            </a:fld>
            <a:endParaRPr lang="en-US"/>
          </a:p>
        </p:txBody>
      </p:sp>
    </p:spTree>
    <p:extLst>
      <p:ext uri="{BB962C8B-B14F-4D97-AF65-F5344CB8AC3E}">
        <p14:creationId xmlns:p14="http://schemas.microsoft.com/office/powerpoint/2010/main" val="976015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F6CF5-66D0-D85F-B38C-999B78F44797}"/>
              </a:ext>
            </a:extLst>
          </p:cNvPr>
          <p:cNvSpPr>
            <a:spLocks noGrp="1"/>
          </p:cNvSpPr>
          <p:nvPr>
            <p:ph type="title"/>
          </p:nvPr>
        </p:nvSpPr>
        <p:spPr/>
        <p:txBody>
          <a:bodyPr/>
          <a:lstStyle/>
          <a:p>
            <a:r>
              <a:rPr lang="en-US" dirty="0"/>
              <a:t>Residential Services and Supports</a:t>
            </a:r>
          </a:p>
        </p:txBody>
      </p:sp>
      <p:sp>
        <p:nvSpPr>
          <p:cNvPr id="3" name="Content Placeholder 2">
            <a:extLst>
              <a:ext uri="{FF2B5EF4-FFF2-40B4-BE49-F238E27FC236}">
                <a16:creationId xmlns:a16="http://schemas.microsoft.com/office/drawing/2014/main" id="{DA9AD2E3-8891-ED21-6446-8312A33FD80A}"/>
              </a:ext>
            </a:extLst>
          </p:cNvPr>
          <p:cNvSpPr>
            <a:spLocks noGrp="1"/>
          </p:cNvSpPr>
          <p:nvPr>
            <p:ph idx="1"/>
          </p:nvPr>
        </p:nvSpPr>
        <p:spPr/>
        <p:txBody>
          <a:bodyPr>
            <a:normAutofit lnSpcReduction="10000"/>
          </a:bodyPr>
          <a:lstStyle/>
          <a:p>
            <a:r>
              <a:rPr lang="en-US" dirty="0"/>
              <a:t>Transition timeframes for people transitioning to:</a:t>
            </a:r>
          </a:p>
          <a:p>
            <a:endParaRPr lang="en-US" dirty="0"/>
          </a:p>
          <a:p>
            <a:r>
              <a:rPr lang="en-US" dirty="0"/>
              <a:t>a provider-operated setting such as a </a:t>
            </a:r>
            <a:r>
              <a:rPr lang="en-US"/>
              <a:t>group home: </a:t>
            </a:r>
            <a:r>
              <a:rPr lang="en-US" dirty="0"/>
              <a:t>within </a:t>
            </a:r>
            <a:r>
              <a:rPr lang="en-US" b="1" dirty="0"/>
              <a:t>18 months </a:t>
            </a:r>
          </a:p>
          <a:p>
            <a:endParaRPr lang="en-US" dirty="0"/>
          </a:p>
          <a:p>
            <a:r>
              <a:rPr lang="en-US" dirty="0"/>
              <a:t>their own home or apartment in the community and who need housing search: within </a:t>
            </a:r>
            <a:r>
              <a:rPr lang="en-US" b="1" dirty="0"/>
              <a:t>12 months</a:t>
            </a:r>
          </a:p>
          <a:p>
            <a:endParaRPr lang="en-US" dirty="0"/>
          </a:p>
          <a:p>
            <a:r>
              <a:rPr lang="en-US" dirty="0"/>
              <a:t>their own home or apartment in the community and who already have housing: within </a:t>
            </a:r>
            <a:r>
              <a:rPr lang="en-US" b="1" dirty="0"/>
              <a:t>9 months</a:t>
            </a:r>
          </a:p>
          <a:p>
            <a:endParaRPr lang="en-US" dirty="0"/>
          </a:p>
          <a:p>
            <a:r>
              <a:rPr lang="en-US" i="1" dirty="0"/>
              <a:t>(absent reasonable exceptions)</a:t>
            </a:r>
          </a:p>
        </p:txBody>
      </p:sp>
      <p:sp>
        <p:nvSpPr>
          <p:cNvPr id="4" name="Slide Number Placeholder 3">
            <a:extLst>
              <a:ext uri="{FF2B5EF4-FFF2-40B4-BE49-F238E27FC236}">
                <a16:creationId xmlns:a16="http://schemas.microsoft.com/office/drawing/2014/main" id="{5F148239-7D39-13AA-E2D1-AEA3CF181778}"/>
              </a:ext>
            </a:extLst>
          </p:cNvPr>
          <p:cNvSpPr>
            <a:spLocks noGrp="1"/>
          </p:cNvSpPr>
          <p:nvPr>
            <p:ph type="sldNum" sz="quarter" idx="12"/>
          </p:nvPr>
        </p:nvSpPr>
        <p:spPr/>
        <p:txBody>
          <a:bodyPr/>
          <a:lstStyle/>
          <a:p>
            <a:fld id="{8AD49C6D-3661-454B-8EFF-6495B09C1E8B}" type="slidenum">
              <a:rPr lang="en-US" smtClean="0"/>
              <a:pPr/>
              <a:t>16</a:t>
            </a:fld>
            <a:endParaRPr lang="en-US"/>
          </a:p>
        </p:txBody>
      </p:sp>
    </p:spTree>
    <p:extLst>
      <p:ext uri="{BB962C8B-B14F-4D97-AF65-F5344CB8AC3E}">
        <p14:creationId xmlns:p14="http://schemas.microsoft.com/office/powerpoint/2010/main" val="2459412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0AB89-AC61-E102-0D47-5857024F4498}"/>
              </a:ext>
            </a:extLst>
          </p:cNvPr>
          <p:cNvSpPr>
            <a:spLocks noGrp="1"/>
          </p:cNvSpPr>
          <p:nvPr>
            <p:ph type="title"/>
          </p:nvPr>
        </p:nvSpPr>
        <p:spPr/>
        <p:txBody>
          <a:bodyPr>
            <a:normAutofit/>
          </a:bodyPr>
          <a:lstStyle/>
          <a:p>
            <a:r>
              <a:rPr lang="en-US" dirty="0"/>
              <a:t>Other Provisions</a:t>
            </a:r>
          </a:p>
        </p:txBody>
      </p:sp>
      <p:sp>
        <p:nvSpPr>
          <p:cNvPr id="3" name="Content Placeholder 2">
            <a:extLst>
              <a:ext uri="{FF2B5EF4-FFF2-40B4-BE49-F238E27FC236}">
                <a16:creationId xmlns:a16="http://schemas.microsoft.com/office/drawing/2014/main" id="{E6B48E49-256D-5BA9-1B89-AC8AAE515C4E}"/>
              </a:ext>
            </a:extLst>
          </p:cNvPr>
          <p:cNvSpPr>
            <a:spLocks noGrp="1"/>
          </p:cNvSpPr>
          <p:nvPr>
            <p:ph idx="1"/>
          </p:nvPr>
        </p:nvSpPr>
        <p:spPr/>
        <p:txBody>
          <a:bodyPr/>
          <a:lstStyle/>
          <a:p>
            <a:r>
              <a:rPr lang="en-US" b="1" dirty="0"/>
              <a:t>Cultural and Linguistic Competency: </a:t>
            </a:r>
            <a:r>
              <a:rPr lang="en-US" dirty="0"/>
              <a:t>All services will be provided in a manner that reflects primary language and cultural background. </a:t>
            </a:r>
          </a:p>
          <a:p>
            <a:r>
              <a:rPr lang="en-US" b="1" dirty="0"/>
              <a:t>Data Sharing: </a:t>
            </a:r>
            <a:r>
              <a:rPr lang="en-US" dirty="0"/>
              <a:t>quarterly data reports to mark progress</a:t>
            </a:r>
          </a:p>
          <a:p>
            <a:r>
              <a:rPr lang="en-US" b="1" dirty="0"/>
              <a:t>Implementation: </a:t>
            </a:r>
            <a:r>
              <a:rPr lang="en-US" dirty="0"/>
              <a:t>Implementation coordinator appointed by EOHHS and periodic monitoring by the plaintiffs’ lawyers </a:t>
            </a:r>
          </a:p>
          <a:p>
            <a:pPr lvl="1"/>
            <a:r>
              <a:rPr lang="en-US" dirty="0"/>
              <a:t>Center for Public Representation (CPR)</a:t>
            </a:r>
          </a:p>
          <a:p>
            <a:pPr lvl="1"/>
            <a:r>
              <a:rPr lang="en-US" dirty="0"/>
              <a:t>Greater Boston Legal Services (GBLS)</a:t>
            </a:r>
          </a:p>
          <a:p>
            <a:pPr lvl="1"/>
            <a:r>
              <a:rPr lang="en-US" dirty="0"/>
              <a:t>Justice in Aging (JIA)</a:t>
            </a:r>
          </a:p>
          <a:p>
            <a:r>
              <a:rPr lang="en-US" b="1" dirty="0"/>
              <a:t>Dispute resolution and court oversight</a:t>
            </a:r>
          </a:p>
          <a:p>
            <a:pPr marL="822960" lvl="3" indent="0">
              <a:buNone/>
            </a:pPr>
            <a:endParaRPr lang="en-US" dirty="0"/>
          </a:p>
          <a:p>
            <a:endParaRPr lang="en-US" b="1" dirty="0"/>
          </a:p>
        </p:txBody>
      </p:sp>
      <p:sp>
        <p:nvSpPr>
          <p:cNvPr id="4" name="Slide Number Placeholder 3">
            <a:extLst>
              <a:ext uri="{FF2B5EF4-FFF2-40B4-BE49-F238E27FC236}">
                <a16:creationId xmlns:a16="http://schemas.microsoft.com/office/drawing/2014/main" id="{7E94BF48-6925-DF05-C864-35B297B258D7}"/>
              </a:ext>
            </a:extLst>
          </p:cNvPr>
          <p:cNvSpPr>
            <a:spLocks noGrp="1"/>
          </p:cNvSpPr>
          <p:nvPr>
            <p:ph type="sldNum" sz="quarter" idx="12"/>
          </p:nvPr>
        </p:nvSpPr>
        <p:spPr/>
        <p:txBody>
          <a:bodyPr/>
          <a:lstStyle/>
          <a:p>
            <a:fld id="{8AD49C6D-3661-454B-8EFF-6495B09C1E8B}" type="slidenum">
              <a:rPr lang="en-US" smtClean="0"/>
              <a:pPr/>
              <a:t>17</a:t>
            </a:fld>
            <a:endParaRPr lang="en-US"/>
          </a:p>
        </p:txBody>
      </p:sp>
    </p:spTree>
    <p:extLst>
      <p:ext uri="{BB962C8B-B14F-4D97-AF65-F5344CB8AC3E}">
        <p14:creationId xmlns:p14="http://schemas.microsoft.com/office/powerpoint/2010/main" val="1325234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EE7B6-CDEC-A212-2FDE-8949BB1C34A8}"/>
              </a:ext>
            </a:extLst>
          </p:cNvPr>
          <p:cNvSpPr>
            <a:spLocks noGrp="1"/>
          </p:cNvSpPr>
          <p:nvPr>
            <p:ph type="title"/>
          </p:nvPr>
        </p:nvSpPr>
        <p:spPr/>
        <p:txBody>
          <a:bodyPr/>
          <a:lstStyle/>
          <a:p>
            <a:r>
              <a:rPr lang="en-US" dirty="0"/>
              <a:t>Questions? </a:t>
            </a:r>
          </a:p>
        </p:txBody>
      </p:sp>
      <p:sp>
        <p:nvSpPr>
          <p:cNvPr id="3" name="Text Placeholder 2">
            <a:extLst>
              <a:ext uri="{FF2B5EF4-FFF2-40B4-BE49-F238E27FC236}">
                <a16:creationId xmlns:a16="http://schemas.microsoft.com/office/drawing/2014/main" id="{04B13065-7CBC-C27D-1091-894CB649C39C}"/>
              </a:ext>
            </a:extLst>
          </p:cNvPr>
          <p:cNvSpPr>
            <a:spLocks noGrp="1"/>
          </p:cNvSpPr>
          <p:nvPr>
            <p:ph type="body" idx="1"/>
          </p:nvPr>
        </p:nvSpPr>
        <p:spPr/>
        <p:txBody>
          <a:bodyPr/>
          <a:lstStyle/>
          <a:p>
            <a:r>
              <a:rPr lang="en-US" dirty="0"/>
              <a:t>Call CPR: 413-341-5111</a:t>
            </a:r>
          </a:p>
          <a:p>
            <a:r>
              <a:rPr lang="en-US" dirty="0"/>
              <a:t>Call GBLS: 617-603-2716</a:t>
            </a:r>
          </a:p>
          <a:p>
            <a:r>
              <a:rPr lang="en-US">
                <a:hlinkClick r:id="rId2"/>
              </a:rPr>
              <a:t>www.centerforpublicrep.org</a:t>
            </a:r>
            <a:endParaRPr lang="en-US"/>
          </a:p>
          <a:p>
            <a:endParaRPr lang="en-US"/>
          </a:p>
        </p:txBody>
      </p:sp>
      <p:sp>
        <p:nvSpPr>
          <p:cNvPr id="4" name="Slide Number Placeholder 3">
            <a:extLst>
              <a:ext uri="{FF2B5EF4-FFF2-40B4-BE49-F238E27FC236}">
                <a16:creationId xmlns:a16="http://schemas.microsoft.com/office/drawing/2014/main" id="{0FE438B2-0544-E070-2E3D-29CD92F71ABC}"/>
              </a:ext>
            </a:extLst>
          </p:cNvPr>
          <p:cNvSpPr>
            <a:spLocks noGrp="1"/>
          </p:cNvSpPr>
          <p:nvPr>
            <p:ph type="sldNum" sz="quarter" idx="12"/>
          </p:nvPr>
        </p:nvSpPr>
        <p:spPr/>
        <p:txBody>
          <a:bodyPr/>
          <a:lstStyle/>
          <a:p>
            <a:fld id="{8AD49C6D-3661-454B-8EFF-6495B09C1E8B}" type="slidenum">
              <a:rPr lang="en-US" smtClean="0"/>
              <a:t>18</a:t>
            </a:fld>
            <a:endParaRPr lang="en-US"/>
          </a:p>
        </p:txBody>
      </p:sp>
    </p:spTree>
    <p:extLst>
      <p:ext uri="{BB962C8B-B14F-4D97-AF65-F5344CB8AC3E}">
        <p14:creationId xmlns:p14="http://schemas.microsoft.com/office/powerpoint/2010/main" val="1828905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6267A-A522-530E-B1F7-961BEF201FCF}"/>
              </a:ext>
            </a:extLst>
          </p:cNvPr>
          <p:cNvSpPr>
            <a:spLocks noGrp="1"/>
          </p:cNvSpPr>
          <p:nvPr>
            <p:ph type="title"/>
          </p:nvPr>
        </p:nvSpPr>
        <p:spPr/>
        <p:txBody>
          <a:bodyPr/>
          <a:lstStyle/>
          <a:p>
            <a:r>
              <a:rPr lang="en-US" i="1" dirty="0" err="1"/>
              <a:t>Marsters</a:t>
            </a:r>
            <a:r>
              <a:rPr lang="en-US" i="1" dirty="0"/>
              <a:t> v. Healey</a:t>
            </a:r>
          </a:p>
        </p:txBody>
      </p:sp>
      <p:sp>
        <p:nvSpPr>
          <p:cNvPr id="3" name="Content Placeholder 2">
            <a:extLst>
              <a:ext uri="{FF2B5EF4-FFF2-40B4-BE49-F238E27FC236}">
                <a16:creationId xmlns:a16="http://schemas.microsoft.com/office/drawing/2014/main" id="{76F1807D-532E-9F81-0828-11C01F0697C0}"/>
              </a:ext>
            </a:extLst>
          </p:cNvPr>
          <p:cNvSpPr>
            <a:spLocks noGrp="1"/>
          </p:cNvSpPr>
          <p:nvPr>
            <p:ph idx="1"/>
          </p:nvPr>
        </p:nvSpPr>
        <p:spPr>
          <a:xfrm>
            <a:off x="457200" y="1752600"/>
            <a:ext cx="8229600" cy="4495800"/>
          </a:xfrm>
        </p:spPr>
        <p:txBody>
          <a:bodyPr>
            <a:normAutofit fontScale="85000" lnSpcReduction="20000"/>
          </a:bodyPr>
          <a:lstStyle/>
          <a:p>
            <a:pPr marL="0" indent="0">
              <a:buNone/>
            </a:pPr>
            <a:r>
              <a:rPr lang="en-US" sz="3100" i="1" kern="100" dirty="0" err="1">
                <a:effectLst/>
                <a:latin typeface="Aptos" panose="020B0004020202020204" pitchFamily="34" charset="0"/>
                <a:ea typeface="Aptos" panose="020B0004020202020204" pitchFamily="34" charset="0"/>
                <a:cs typeface="Times New Roman" panose="02020603050405020304" pitchFamily="18" charset="0"/>
              </a:rPr>
              <a:t>Marsters</a:t>
            </a:r>
            <a:r>
              <a:rPr lang="en-US" sz="3100" i="1" kern="100" dirty="0">
                <a:effectLst/>
                <a:latin typeface="Aptos" panose="020B0004020202020204" pitchFamily="34" charset="0"/>
                <a:ea typeface="Aptos" panose="020B0004020202020204" pitchFamily="34" charset="0"/>
                <a:cs typeface="Times New Roman" panose="02020603050405020304" pitchFamily="18" charset="0"/>
              </a:rPr>
              <a:t> v. Healey </a:t>
            </a:r>
            <a:r>
              <a:rPr lang="en-US" sz="3100" kern="100" dirty="0">
                <a:effectLst/>
                <a:latin typeface="Aptos" panose="020B0004020202020204" pitchFamily="34" charset="0"/>
                <a:ea typeface="Aptos" panose="020B0004020202020204" pitchFamily="34" charset="0"/>
                <a:cs typeface="Times New Roman" panose="02020603050405020304" pitchFamily="18" charset="0"/>
              </a:rPr>
              <a:t>is a lawsuit filed by</a:t>
            </a:r>
            <a:r>
              <a:rPr lang="en-US" sz="3100" kern="100" dirty="0">
                <a:latin typeface="Aptos" panose="020B0004020202020204" pitchFamily="34" charset="0"/>
                <a:ea typeface="Aptos" panose="020B0004020202020204" pitchFamily="34" charset="0"/>
                <a:cs typeface="Times New Roman" panose="02020603050405020304" pitchFamily="18" charset="0"/>
              </a:rPr>
              <a:t> </a:t>
            </a:r>
            <a:r>
              <a:rPr lang="en-US" sz="3100" kern="100" dirty="0">
                <a:effectLst/>
                <a:latin typeface="Aptos" panose="020B0004020202020204" pitchFamily="34" charset="0"/>
                <a:ea typeface="Aptos" panose="020B0004020202020204" pitchFamily="34" charset="0"/>
                <a:cs typeface="Times New Roman" panose="02020603050405020304" pitchFamily="18" charset="0"/>
              </a:rPr>
              <a:t>seven</a:t>
            </a:r>
            <a:r>
              <a:rPr lang="en-US" sz="3100" kern="100" dirty="0">
                <a:latin typeface="Aptos" panose="020B0004020202020204" pitchFamily="34" charset="0"/>
                <a:ea typeface="Aptos" panose="020B0004020202020204" pitchFamily="34" charset="0"/>
                <a:cs typeface="Times New Roman" panose="02020603050405020304" pitchFamily="18" charset="0"/>
              </a:rPr>
              <a:t> </a:t>
            </a:r>
            <a:r>
              <a:rPr lang="en-US" sz="3100" kern="100" dirty="0">
                <a:effectLst/>
                <a:latin typeface="Aptos" panose="020B0004020202020204" pitchFamily="34" charset="0"/>
                <a:ea typeface="Aptos" panose="020B0004020202020204" pitchFamily="34" charset="0"/>
                <a:cs typeface="Times New Roman" panose="02020603050405020304" pitchFamily="18" charset="0"/>
              </a:rPr>
              <a:t>individuals with disabilities living in nursing facilities and the Mass Senior Action Council against the Commonwealth of Massachusetts</a:t>
            </a:r>
          </a:p>
          <a:p>
            <a:pPr marL="0" indent="0">
              <a:buNone/>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3100" kern="100" dirty="0">
                <a:effectLst/>
                <a:latin typeface="Aptos" panose="020B0004020202020204" pitchFamily="34" charset="0"/>
                <a:ea typeface="Aptos" panose="020B0004020202020204" pitchFamily="34" charset="0"/>
                <a:cs typeface="Times New Roman" panose="02020603050405020304" pitchFamily="18" charset="0"/>
              </a:rPr>
              <a:t>They brought this case on behalf of thousands of people in nursing </a:t>
            </a:r>
            <a:r>
              <a:rPr lang="en-US" sz="3100" kern="100" dirty="0">
                <a:latin typeface="Aptos" panose="020B0004020202020204" pitchFamily="34" charset="0"/>
                <a:ea typeface="Aptos" panose="020B0004020202020204" pitchFamily="34" charset="0"/>
                <a:cs typeface="Times New Roman" panose="02020603050405020304" pitchFamily="18" charset="0"/>
              </a:rPr>
              <a:t>facilities who want </a:t>
            </a:r>
            <a:r>
              <a:rPr lang="en-US" sz="3100" kern="100" dirty="0">
                <a:effectLst/>
                <a:latin typeface="Aptos" panose="020B0004020202020204" pitchFamily="34" charset="0"/>
                <a:ea typeface="Aptos" panose="020B0004020202020204" pitchFamily="34" charset="0"/>
                <a:cs typeface="Times New Roman" panose="02020603050405020304" pitchFamily="18" charset="0"/>
              </a:rPr>
              <a:t>to return to the community, but needed support from the State to do so</a:t>
            </a:r>
          </a:p>
          <a:p>
            <a:pPr marL="0" indent="0">
              <a:buNone/>
            </a:pPr>
            <a:endParaRPr lang="en-US" sz="31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3100" kern="100" dirty="0">
                <a:effectLst/>
                <a:latin typeface="Aptos" panose="020B0004020202020204" pitchFamily="34" charset="0"/>
                <a:ea typeface="Aptos" panose="020B0004020202020204" pitchFamily="34" charset="0"/>
                <a:cs typeface="Times New Roman" panose="02020603050405020304" pitchFamily="18" charset="0"/>
              </a:rPr>
              <a:t>After lengthy negotiations, the Commonwealth and Plaintiffs reached a Settlement Agreement to </a:t>
            </a:r>
            <a:r>
              <a:rPr lang="en-US" sz="3100" kern="100" dirty="0">
                <a:latin typeface="Aptos" panose="020B0004020202020204" pitchFamily="34" charset="0"/>
                <a:ea typeface="Aptos" panose="020B0004020202020204" pitchFamily="34" charset="0"/>
                <a:cs typeface="Times New Roman" panose="02020603050405020304" pitchFamily="18" charset="0"/>
              </a:rPr>
              <a:t>provide</a:t>
            </a:r>
            <a:r>
              <a:rPr lang="en-US" sz="3100" kern="100" dirty="0">
                <a:effectLst/>
                <a:latin typeface="Aptos" panose="020B0004020202020204" pitchFamily="34" charset="0"/>
                <a:ea typeface="Aptos" panose="020B0004020202020204" pitchFamily="34" charset="0"/>
                <a:cs typeface="Times New Roman" panose="02020603050405020304" pitchFamily="18" charset="0"/>
              </a:rPr>
              <a:t>  services so that everyone who wants to can come home</a:t>
            </a:r>
            <a:r>
              <a:rPr lang="en-US" sz="30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buNone/>
            </a:pPr>
            <a:endParaRPr lang="en-US" sz="30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A79BA32A-F92F-AE42-72F3-C86EB638A548}"/>
              </a:ext>
            </a:extLst>
          </p:cNvPr>
          <p:cNvSpPr>
            <a:spLocks noGrp="1"/>
          </p:cNvSpPr>
          <p:nvPr>
            <p:ph type="sldNum" sz="quarter" idx="12"/>
          </p:nvPr>
        </p:nvSpPr>
        <p:spPr/>
        <p:txBody>
          <a:bodyPr/>
          <a:lstStyle/>
          <a:p>
            <a:fld id="{8AD49C6D-3661-454B-8EFF-6495B09C1E8B}" type="slidenum">
              <a:rPr lang="en-US" smtClean="0"/>
              <a:pPr/>
              <a:t>2</a:t>
            </a:fld>
            <a:endParaRPr lang="en-US"/>
          </a:p>
        </p:txBody>
      </p:sp>
    </p:spTree>
    <p:extLst>
      <p:ext uri="{BB962C8B-B14F-4D97-AF65-F5344CB8AC3E}">
        <p14:creationId xmlns:p14="http://schemas.microsoft.com/office/powerpoint/2010/main" val="3385702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F80AD-6B53-1F2C-F479-5F23895A79F5}"/>
              </a:ext>
            </a:extLst>
          </p:cNvPr>
          <p:cNvSpPr>
            <a:spLocks noGrp="1"/>
          </p:cNvSpPr>
          <p:nvPr>
            <p:ph type="title"/>
          </p:nvPr>
        </p:nvSpPr>
        <p:spPr/>
        <p:txBody>
          <a:bodyPr/>
          <a:lstStyle/>
          <a:p>
            <a:r>
              <a:rPr lang="en-US" dirty="0"/>
              <a:t>The Goal of the Case</a:t>
            </a:r>
          </a:p>
        </p:txBody>
      </p:sp>
      <p:sp>
        <p:nvSpPr>
          <p:cNvPr id="3" name="Content Placeholder 2">
            <a:extLst>
              <a:ext uri="{FF2B5EF4-FFF2-40B4-BE49-F238E27FC236}">
                <a16:creationId xmlns:a16="http://schemas.microsoft.com/office/drawing/2014/main" id="{39517A59-E253-062C-4ED3-8816163E6C3E}"/>
              </a:ext>
            </a:extLst>
          </p:cNvPr>
          <p:cNvSpPr>
            <a:spLocks noGrp="1"/>
          </p:cNvSpPr>
          <p:nvPr>
            <p:ph idx="1"/>
          </p:nvPr>
        </p:nvSpPr>
        <p:spPr/>
        <p:txBody>
          <a:bodyPr>
            <a:normAutofit fontScale="77500" lnSpcReduction="20000"/>
          </a:bodyPr>
          <a:lstStyle/>
          <a:p>
            <a:r>
              <a:rPr lang="en-US" sz="2800" dirty="0"/>
              <a:t>The case sought to require the State to provide community residential services and supports for individuals with medical conditions, physical disabilities, and mental illness who want to leave nursing facilities to live in the community</a:t>
            </a:r>
          </a:p>
          <a:p>
            <a:endParaRPr lang="en-US" dirty="0"/>
          </a:p>
          <a:p>
            <a:r>
              <a:rPr lang="en-US" sz="3100" dirty="0"/>
              <a:t>These services include:</a:t>
            </a:r>
          </a:p>
          <a:p>
            <a:pPr lvl="1"/>
            <a:r>
              <a:rPr lang="en-US" sz="2600" dirty="0"/>
              <a:t>Information and opportunities to learn about community options</a:t>
            </a:r>
          </a:p>
          <a:p>
            <a:pPr lvl="1"/>
            <a:r>
              <a:rPr lang="en-US" sz="2600" dirty="0"/>
              <a:t>Assistance in leaving nursing facilities</a:t>
            </a:r>
          </a:p>
          <a:p>
            <a:pPr lvl="1"/>
            <a:r>
              <a:rPr lang="en-US" sz="2600" dirty="0"/>
              <a:t>Special services in nursing facilities to support transition to the community</a:t>
            </a:r>
          </a:p>
          <a:p>
            <a:pPr lvl="1"/>
            <a:r>
              <a:rPr lang="en-US" sz="2600" dirty="0"/>
              <a:t>Expanded case management services </a:t>
            </a:r>
          </a:p>
          <a:p>
            <a:pPr lvl="1"/>
            <a:r>
              <a:rPr lang="en-US" sz="2600" dirty="0"/>
              <a:t>New community housing</a:t>
            </a:r>
          </a:p>
          <a:p>
            <a:pPr lvl="1"/>
            <a:r>
              <a:rPr lang="en-US" sz="2600" dirty="0"/>
              <a:t>Cultural and linguistic competency training for staff</a:t>
            </a:r>
          </a:p>
          <a:p>
            <a:pPr marL="274320" lvl="1" indent="0">
              <a:buNone/>
            </a:pPr>
            <a:endParaRPr lang="en-US" i="1" dirty="0"/>
          </a:p>
          <a:p>
            <a:pPr marL="274320" lvl="1" indent="0">
              <a:buNone/>
            </a:pPr>
            <a:r>
              <a:rPr lang="en-US" i="1" dirty="0"/>
              <a:t>. . .More on this later</a:t>
            </a:r>
          </a:p>
          <a:p>
            <a:endParaRPr lang="en-US" dirty="0"/>
          </a:p>
        </p:txBody>
      </p:sp>
      <p:sp>
        <p:nvSpPr>
          <p:cNvPr id="4" name="Slide Number Placeholder 3">
            <a:extLst>
              <a:ext uri="{FF2B5EF4-FFF2-40B4-BE49-F238E27FC236}">
                <a16:creationId xmlns:a16="http://schemas.microsoft.com/office/drawing/2014/main" id="{4D266DA8-C6A8-0202-4E0E-5BB50E1845D7}"/>
              </a:ext>
            </a:extLst>
          </p:cNvPr>
          <p:cNvSpPr>
            <a:spLocks noGrp="1"/>
          </p:cNvSpPr>
          <p:nvPr>
            <p:ph type="sldNum" sz="quarter" idx="12"/>
          </p:nvPr>
        </p:nvSpPr>
        <p:spPr/>
        <p:txBody>
          <a:bodyPr/>
          <a:lstStyle/>
          <a:p>
            <a:fld id="{8AD49C6D-3661-454B-8EFF-6495B09C1E8B}" type="slidenum">
              <a:rPr lang="en-US" smtClean="0"/>
              <a:pPr/>
              <a:t>3</a:t>
            </a:fld>
            <a:endParaRPr lang="en-US"/>
          </a:p>
        </p:txBody>
      </p:sp>
    </p:spTree>
    <p:extLst>
      <p:ext uri="{BB962C8B-B14F-4D97-AF65-F5344CB8AC3E}">
        <p14:creationId xmlns:p14="http://schemas.microsoft.com/office/powerpoint/2010/main" val="1702189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0AB89-AC61-E102-0D47-5857024F4498}"/>
              </a:ext>
            </a:extLst>
          </p:cNvPr>
          <p:cNvSpPr>
            <a:spLocks noGrp="1"/>
          </p:cNvSpPr>
          <p:nvPr>
            <p:ph type="title"/>
          </p:nvPr>
        </p:nvSpPr>
        <p:spPr/>
        <p:txBody>
          <a:bodyPr/>
          <a:lstStyle/>
          <a:p>
            <a:r>
              <a:rPr lang="en-US" dirty="0"/>
              <a:t>Who Benefits?</a:t>
            </a:r>
          </a:p>
        </p:txBody>
      </p:sp>
      <p:sp>
        <p:nvSpPr>
          <p:cNvPr id="3" name="Content Placeholder 2">
            <a:extLst>
              <a:ext uri="{FF2B5EF4-FFF2-40B4-BE49-F238E27FC236}">
                <a16:creationId xmlns:a16="http://schemas.microsoft.com/office/drawing/2014/main" id="{E6B48E49-256D-5BA9-1B89-AC8AAE515C4E}"/>
              </a:ext>
            </a:extLst>
          </p:cNvPr>
          <p:cNvSpPr>
            <a:spLocks noGrp="1"/>
          </p:cNvSpPr>
          <p:nvPr>
            <p:ph idx="1"/>
          </p:nvPr>
        </p:nvSpPr>
        <p:spPr>
          <a:xfrm>
            <a:off x="457200" y="1600200"/>
            <a:ext cx="8229600" cy="2362200"/>
          </a:xfrm>
        </p:spPr>
        <p:txBody>
          <a:bodyPr>
            <a:noAutofit/>
          </a:bodyPr>
          <a:lstStyle/>
          <a:p>
            <a:r>
              <a:rPr lang="en-US" sz="2600" b="0" i="0" u="none" strike="noStrike" baseline="0" dirty="0">
                <a:solidFill>
                  <a:srgbClr val="000000"/>
                </a:solidFill>
                <a:latin typeface="Arial" panose="020B0604020202020204" pitchFamily="34" charset="0"/>
              </a:rPr>
              <a:t>People age 22 or older </a:t>
            </a:r>
            <a:r>
              <a:rPr lang="en-US" sz="2600" b="1" i="0" u="none" strike="noStrike" baseline="0" dirty="0">
                <a:solidFill>
                  <a:srgbClr val="000000"/>
                </a:solidFill>
                <a:latin typeface="Arial" panose="020B0604020202020204" pitchFamily="34" charset="0"/>
              </a:rPr>
              <a:t>and </a:t>
            </a:r>
          </a:p>
          <a:p>
            <a:r>
              <a:rPr lang="en-US" sz="2600" dirty="0">
                <a:solidFill>
                  <a:srgbClr val="000000"/>
                </a:solidFill>
                <a:latin typeface="Arial" panose="020B0604020202020204" pitchFamily="34" charset="0"/>
              </a:rPr>
              <a:t>H</a:t>
            </a:r>
            <a:r>
              <a:rPr lang="en-US" sz="2600" i="0" u="none" strike="noStrike" baseline="0" dirty="0">
                <a:solidFill>
                  <a:srgbClr val="000000"/>
                </a:solidFill>
                <a:latin typeface="Arial" panose="020B0604020202020204" pitchFamily="34" charset="0"/>
              </a:rPr>
              <a:t>ave</a:t>
            </a:r>
            <a:r>
              <a:rPr lang="en-US" sz="2600" b="0" i="0" u="none" strike="noStrike" baseline="0" dirty="0">
                <a:solidFill>
                  <a:srgbClr val="000000"/>
                </a:solidFill>
                <a:latin typeface="Arial" panose="020B0604020202020204" pitchFamily="34" charset="0"/>
              </a:rPr>
              <a:t> Medicaid or are eligible for Medicaid </a:t>
            </a:r>
            <a:r>
              <a:rPr lang="en-US" sz="2600" b="1" i="0" u="none" strike="noStrike" baseline="0" dirty="0">
                <a:solidFill>
                  <a:srgbClr val="000000"/>
                </a:solidFill>
                <a:latin typeface="Arial" panose="020B0604020202020204" pitchFamily="34" charset="0"/>
              </a:rPr>
              <a:t>and </a:t>
            </a:r>
          </a:p>
          <a:p>
            <a:r>
              <a:rPr lang="en-US" sz="2600" dirty="0">
                <a:solidFill>
                  <a:srgbClr val="000000"/>
                </a:solidFill>
                <a:latin typeface="Arial" panose="020B0604020202020204" pitchFamily="34" charset="0"/>
              </a:rPr>
              <a:t>H</a:t>
            </a:r>
            <a:r>
              <a:rPr lang="en-US" sz="2600" i="0" u="none" strike="noStrike" baseline="0" dirty="0">
                <a:solidFill>
                  <a:srgbClr val="000000"/>
                </a:solidFill>
                <a:latin typeface="Arial" panose="020B0604020202020204" pitchFamily="34" charset="0"/>
              </a:rPr>
              <a:t>ave</a:t>
            </a:r>
            <a:r>
              <a:rPr lang="en-US" sz="2600" b="0" i="0" u="none" strike="noStrike" baseline="0" dirty="0">
                <a:solidFill>
                  <a:srgbClr val="000000"/>
                </a:solidFill>
                <a:latin typeface="Arial" panose="020B0604020202020204" pitchFamily="34" charset="0"/>
              </a:rPr>
              <a:t> lived in a Massachusetts nursing facility more than 60 days </a:t>
            </a:r>
            <a:r>
              <a:rPr lang="en-US" sz="2600" b="1" i="0" u="none" strike="noStrike" baseline="0" dirty="0">
                <a:solidFill>
                  <a:srgbClr val="000000"/>
                </a:solidFill>
                <a:latin typeface="Arial" panose="020B0604020202020204" pitchFamily="34" charset="0"/>
              </a:rPr>
              <a:t>and </a:t>
            </a:r>
          </a:p>
          <a:p>
            <a:r>
              <a:rPr lang="en-US" sz="2600" b="0" i="0" u="none" strike="noStrike" baseline="0" dirty="0">
                <a:solidFill>
                  <a:srgbClr val="000000"/>
                </a:solidFill>
                <a:latin typeface="Arial" panose="020B0604020202020204" pitchFamily="34" charset="0"/>
              </a:rPr>
              <a:t>Have a disability </a:t>
            </a:r>
            <a:r>
              <a:rPr lang="en-US" sz="2600" b="1" i="0" u="none" strike="noStrike" baseline="0" dirty="0">
                <a:solidFill>
                  <a:srgbClr val="000000"/>
                </a:solidFill>
                <a:latin typeface="Arial" panose="020B0604020202020204" pitchFamily="34" charset="0"/>
              </a:rPr>
              <a:t>and </a:t>
            </a:r>
          </a:p>
          <a:p>
            <a:endParaRPr lang="en-US" sz="2600" b="1" dirty="0">
              <a:solidFill>
                <a:srgbClr val="000000"/>
              </a:solidFill>
              <a:latin typeface="Arial" panose="020B0604020202020204" pitchFamily="34" charset="0"/>
            </a:endParaRPr>
          </a:p>
          <a:p>
            <a:endParaRPr lang="en-US" sz="2600" b="1" i="0" u="none" strike="noStrike" baseline="0" dirty="0">
              <a:solidFill>
                <a:srgbClr val="000000"/>
              </a:solidFill>
              <a:latin typeface="Arial" panose="020B0604020202020204" pitchFamily="34" charset="0"/>
            </a:endParaRPr>
          </a:p>
          <a:p>
            <a:endParaRPr lang="en-US" sz="2600" b="1" dirty="0">
              <a:solidFill>
                <a:srgbClr val="000000"/>
              </a:solidFill>
              <a:latin typeface="Arial" panose="020B0604020202020204" pitchFamily="34" charset="0"/>
            </a:endParaRPr>
          </a:p>
          <a:p>
            <a:endParaRPr lang="en-US" sz="2600" b="1" i="0" u="none" strike="noStrike" baseline="0" dirty="0">
              <a:solidFill>
                <a:srgbClr val="000000"/>
              </a:solidFill>
              <a:latin typeface="Arial" panose="020B0604020202020204" pitchFamily="34" charset="0"/>
            </a:endParaRPr>
          </a:p>
          <a:p>
            <a:endParaRPr lang="en-US" sz="2600" b="1" dirty="0">
              <a:solidFill>
                <a:srgbClr val="000000"/>
              </a:solidFill>
              <a:latin typeface="Arial" panose="020B0604020202020204" pitchFamily="34" charset="0"/>
            </a:endParaRPr>
          </a:p>
          <a:p>
            <a:pPr marL="0" indent="0">
              <a:buNone/>
            </a:pPr>
            <a:endParaRPr lang="en-US" sz="2600" b="1" i="0" u="sng" strike="noStrike" baseline="0" dirty="0">
              <a:solidFill>
                <a:srgbClr val="000000"/>
              </a:solidFill>
              <a:latin typeface="Arial" panose="020B0604020202020204" pitchFamily="34" charset="0"/>
            </a:endParaRPr>
          </a:p>
          <a:p>
            <a:endParaRPr lang="en-US" sz="2600" b="1" dirty="0">
              <a:solidFill>
                <a:srgbClr val="000000"/>
              </a:solidFill>
              <a:latin typeface="Arial" panose="020B0604020202020204" pitchFamily="34" charset="0"/>
            </a:endParaRPr>
          </a:p>
          <a:p>
            <a:endParaRPr lang="en-US" sz="2600" b="0" i="0" u="none" strike="noStrike" baseline="0" dirty="0">
              <a:solidFill>
                <a:srgbClr val="000000"/>
              </a:solidFill>
              <a:latin typeface="Arial" panose="020B0604020202020204" pitchFamily="34" charset="0"/>
            </a:endParaRPr>
          </a:p>
        </p:txBody>
      </p:sp>
      <p:sp>
        <p:nvSpPr>
          <p:cNvPr id="4" name="Slide Number Placeholder 3">
            <a:extLst>
              <a:ext uri="{FF2B5EF4-FFF2-40B4-BE49-F238E27FC236}">
                <a16:creationId xmlns:a16="http://schemas.microsoft.com/office/drawing/2014/main" id="{7E94BF48-6925-DF05-C864-35B297B258D7}"/>
              </a:ext>
            </a:extLst>
          </p:cNvPr>
          <p:cNvSpPr>
            <a:spLocks noGrp="1"/>
          </p:cNvSpPr>
          <p:nvPr>
            <p:ph type="sldNum" sz="quarter" idx="12"/>
          </p:nvPr>
        </p:nvSpPr>
        <p:spPr/>
        <p:txBody>
          <a:bodyPr/>
          <a:lstStyle/>
          <a:p>
            <a:fld id="{8AD49C6D-3661-454B-8EFF-6495B09C1E8B}" type="slidenum">
              <a:rPr lang="en-US" smtClean="0"/>
              <a:pPr/>
              <a:t>4</a:t>
            </a:fld>
            <a:endParaRPr lang="en-US"/>
          </a:p>
        </p:txBody>
      </p:sp>
      <p:sp>
        <p:nvSpPr>
          <p:cNvPr id="7" name="Content Placeholder 2">
            <a:extLst>
              <a:ext uri="{FF2B5EF4-FFF2-40B4-BE49-F238E27FC236}">
                <a16:creationId xmlns:a16="http://schemas.microsoft.com/office/drawing/2014/main" id="{93F29F99-A8E2-94C6-F851-30425FCEB883}"/>
              </a:ext>
            </a:extLst>
          </p:cNvPr>
          <p:cNvSpPr txBox="1">
            <a:spLocks/>
          </p:cNvSpPr>
          <p:nvPr/>
        </p:nvSpPr>
        <p:spPr>
          <a:xfrm>
            <a:off x="457200" y="3962400"/>
            <a:ext cx="8229600" cy="2133600"/>
          </a:xfrm>
          <a:prstGeom prst="rect">
            <a:avLst/>
          </a:prstGeom>
        </p:spPr>
        <p:txBody>
          <a:bodyPr vert="horz" lIns="91440" tIns="45720" rIns="91440" bIns="45720" numCol="2" spcCol="91440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285750" indent="-285750">
              <a:buFont typeface="Arial" panose="020B0604020202020204" pitchFamily="34" charset="0"/>
              <a:buChar char="•"/>
            </a:pPr>
            <a:r>
              <a:rPr lang="en-US" sz="2600" b="0" i="0" u="none" strike="noStrike" baseline="0" dirty="0">
                <a:solidFill>
                  <a:srgbClr val="000000"/>
                </a:solidFill>
                <a:latin typeface="Arial" panose="020B0604020202020204" pitchFamily="34" charset="0"/>
              </a:rPr>
              <a:t>Want to live in the community or want more information about living in the community</a:t>
            </a:r>
          </a:p>
          <a:p>
            <a:r>
              <a:rPr lang="en-US" sz="2600" b="0" i="0" u="none" strike="noStrike" baseline="0" dirty="0">
                <a:latin typeface="Arial" panose="020B0604020202020204" pitchFamily="34" charset="0"/>
              </a:rPr>
              <a:t>Have a serious mental illness and need services in the nursing facility</a:t>
            </a:r>
            <a:endParaRPr lang="en-US" sz="2600" dirty="0"/>
          </a:p>
          <a:p>
            <a:endParaRPr lang="en-US" sz="2600" dirty="0">
              <a:solidFill>
                <a:srgbClr val="000000"/>
              </a:solidFill>
              <a:latin typeface="Arial" panose="020B0604020202020204" pitchFamily="34" charset="0"/>
            </a:endParaRPr>
          </a:p>
        </p:txBody>
      </p:sp>
      <p:sp>
        <p:nvSpPr>
          <p:cNvPr id="9" name="TextBox 8">
            <a:extLst>
              <a:ext uri="{FF2B5EF4-FFF2-40B4-BE49-F238E27FC236}">
                <a16:creationId xmlns:a16="http://schemas.microsoft.com/office/drawing/2014/main" id="{60486E7D-42F8-7DA2-B034-1FA556293757}"/>
              </a:ext>
            </a:extLst>
          </p:cNvPr>
          <p:cNvSpPr txBox="1"/>
          <p:nvPr/>
        </p:nvSpPr>
        <p:spPr>
          <a:xfrm>
            <a:off x="4038600" y="4536756"/>
            <a:ext cx="703385" cy="492443"/>
          </a:xfrm>
          <a:prstGeom prst="rect">
            <a:avLst/>
          </a:prstGeom>
          <a:noFill/>
        </p:spPr>
        <p:txBody>
          <a:bodyPr wrap="square">
            <a:spAutoFit/>
          </a:bodyPr>
          <a:lstStyle/>
          <a:p>
            <a:r>
              <a:rPr lang="en-US" sz="2600" b="1" dirty="0"/>
              <a:t>OR</a:t>
            </a:r>
          </a:p>
        </p:txBody>
      </p:sp>
    </p:spTree>
    <p:extLst>
      <p:ext uri="{BB962C8B-B14F-4D97-AF65-F5344CB8AC3E}">
        <p14:creationId xmlns:p14="http://schemas.microsoft.com/office/powerpoint/2010/main" val="3742774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2AF94-647B-8065-459C-798BD01C131C}"/>
              </a:ext>
            </a:extLst>
          </p:cNvPr>
          <p:cNvSpPr>
            <a:spLocks noGrp="1"/>
          </p:cNvSpPr>
          <p:nvPr>
            <p:ph type="title"/>
          </p:nvPr>
        </p:nvSpPr>
        <p:spPr/>
        <p:txBody>
          <a:bodyPr/>
          <a:lstStyle/>
          <a:p>
            <a:r>
              <a:rPr lang="en-US" dirty="0"/>
              <a:t>This is a Landmark Settlement</a:t>
            </a:r>
          </a:p>
        </p:txBody>
      </p:sp>
      <p:sp>
        <p:nvSpPr>
          <p:cNvPr id="3" name="Content Placeholder 2">
            <a:extLst>
              <a:ext uri="{FF2B5EF4-FFF2-40B4-BE49-F238E27FC236}">
                <a16:creationId xmlns:a16="http://schemas.microsoft.com/office/drawing/2014/main" id="{A0079F28-CF26-29E5-B038-1F78417EE929}"/>
              </a:ext>
            </a:extLst>
          </p:cNvPr>
          <p:cNvSpPr>
            <a:spLocks noGrp="1"/>
          </p:cNvSpPr>
          <p:nvPr>
            <p:ph idx="1"/>
          </p:nvPr>
        </p:nvSpPr>
        <p:spPr/>
        <p:txBody>
          <a:bodyPr/>
          <a:lstStyle/>
          <a:p>
            <a:r>
              <a:rPr lang="en-US" dirty="0"/>
              <a:t>The case and Settlement Agreement is </a:t>
            </a:r>
            <a:r>
              <a:rPr lang="en-US" i="1" dirty="0"/>
              <a:t>cross-disability, </a:t>
            </a:r>
            <a:r>
              <a:rPr lang="en-US" dirty="0"/>
              <a:t>which means it will benefit everyone in nursing facilities regardless of the type of disability they may have </a:t>
            </a:r>
            <a:endParaRPr lang="en-US" i="1" dirty="0"/>
          </a:p>
          <a:p>
            <a:endParaRPr lang="en-US" i="1" dirty="0"/>
          </a:p>
          <a:p>
            <a:r>
              <a:rPr lang="en-US" dirty="0"/>
              <a:t>The Agreement specifically addresses the disproportionate impact of unnecessary institutionalization on people of color and seeks specific remedies to address this disparity </a:t>
            </a:r>
          </a:p>
        </p:txBody>
      </p:sp>
      <p:sp>
        <p:nvSpPr>
          <p:cNvPr id="4" name="Slide Number Placeholder 3">
            <a:extLst>
              <a:ext uri="{FF2B5EF4-FFF2-40B4-BE49-F238E27FC236}">
                <a16:creationId xmlns:a16="http://schemas.microsoft.com/office/drawing/2014/main" id="{7EA6B4B8-34E1-6EAF-2487-CEF52698D291}"/>
              </a:ext>
            </a:extLst>
          </p:cNvPr>
          <p:cNvSpPr>
            <a:spLocks noGrp="1"/>
          </p:cNvSpPr>
          <p:nvPr>
            <p:ph type="sldNum" sz="quarter" idx="12"/>
          </p:nvPr>
        </p:nvSpPr>
        <p:spPr/>
        <p:txBody>
          <a:bodyPr/>
          <a:lstStyle/>
          <a:p>
            <a:fld id="{8AD49C6D-3661-454B-8EFF-6495B09C1E8B}" type="slidenum">
              <a:rPr lang="en-US" smtClean="0"/>
              <a:pPr/>
              <a:t>5</a:t>
            </a:fld>
            <a:endParaRPr lang="en-US"/>
          </a:p>
        </p:txBody>
      </p:sp>
    </p:spTree>
    <p:extLst>
      <p:ext uri="{BB962C8B-B14F-4D97-AF65-F5344CB8AC3E}">
        <p14:creationId xmlns:p14="http://schemas.microsoft.com/office/powerpoint/2010/main" val="1795669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3FA92-26F4-3184-4F94-D90160F63DEA}"/>
              </a:ext>
            </a:extLst>
          </p:cNvPr>
          <p:cNvSpPr>
            <a:spLocks noGrp="1"/>
          </p:cNvSpPr>
          <p:nvPr>
            <p:ph type="title"/>
          </p:nvPr>
        </p:nvSpPr>
        <p:spPr/>
        <p:txBody>
          <a:bodyPr/>
          <a:lstStyle/>
          <a:p>
            <a:r>
              <a:rPr lang="en-US" dirty="0"/>
              <a:t>The process</a:t>
            </a:r>
          </a:p>
        </p:txBody>
      </p:sp>
      <p:sp>
        <p:nvSpPr>
          <p:cNvPr id="3" name="Text Placeholder 2">
            <a:extLst>
              <a:ext uri="{FF2B5EF4-FFF2-40B4-BE49-F238E27FC236}">
                <a16:creationId xmlns:a16="http://schemas.microsoft.com/office/drawing/2014/main" id="{EC86EC96-52BC-0B58-60F8-3D60C6A75D4B}"/>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030C3136-BEF9-7410-6A86-C9382E879390}"/>
              </a:ext>
            </a:extLst>
          </p:cNvPr>
          <p:cNvSpPr>
            <a:spLocks noGrp="1"/>
          </p:cNvSpPr>
          <p:nvPr>
            <p:ph type="sldNum" sz="quarter" idx="12"/>
          </p:nvPr>
        </p:nvSpPr>
        <p:spPr/>
        <p:txBody>
          <a:bodyPr/>
          <a:lstStyle/>
          <a:p>
            <a:fld id="{8AD49C6D-3661-454B-8EFF-6495B09C1E8B}" type="slidenum">
              <a:rPr lang="en-US" smtClean="0"/>
              <a:t>6</a:t>
            </a:fld>
            <a:endParaRPr lang="en-US"/>
          </a:p>
        </p:txBody>
      </p:sp>
    </p:spTree>
    <p:extLst>
      <p:ext uri="{BB962C8B-B14F-4D97-AF65-F5344CB8AC3E}">
        <p14:creationId xmlns:p14="http://schemas.microsoft.com/office/powerpoint/2010/main" val="1542960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0AB89-AC61-E102-0D47-5857024F4498}"/>
              </a:ext>
            </a:extLst>
          </p:cNvPr>
          <p:cNvSpPr>
            <a:spLocks noGrp="1"/>
          </p:cNvSpPr>
          <p:nvPr>
            <p:ph type="title"/>
          </p:nvPr>
        </p:nvSpPr>
        <p:spPr/>
        <p:txBody>
          <a:bodyPr>
            <a:normAutofit/>
          </a:bodyPr>
          <a:lstStyle/>
          <a:p>
            <a:r>
              <a:rPr lang="en-US" dirty="0"/>
              <a:t>The Approval Process </a:t>
            </a:r>
          </a:p>
        </p:txBody>
      </p:sp>
      <p:sp>
        <p:nvSpPr>
          <p:cNvPr id="3" name="Content Placeholder 2">
            <a:extLst>
              <a:ext uri="{FF2B5EF4-FFF2-40B4-BE49-F238E27FC236}">
                <a16:creationId xmlns:a16="http://schemas.microsoft.com/office/drawing/2014/main" id="{E6B48E49-256D-5BA9-1B89-AC8AAE515C4E}"/>
              </a:ext>
            </a:extLst>
          </p:cNvPr>
          <p:cNvSpPr>
            <a:spLocks noGrp="1"/>
          </p:cNvSpPr>
          <p:nvPr>
            <p:ph idx="1"/>
          </p:nvPr>
        </p:nvSpPr>
        <p:spPr>
          <a:xfrm>
            <a:off x="457200" y="1524000"/>
            <a:ext cx="8229600" cy="4953000"/>
          </a:xfrm>
        </p:spPr>
        <p:txBody>
          <a:bodyPr>
            <a:normAutofit/>
          </a:bodyPr>
          <a:lstStyle/>
          <a:p>
            <a:r>
              <a:rPr lang="en-US" dirty="0"/>
              <a:t>Settlement Agreements like this one must be approved by a Judge </a:t>
            </a:r>
          </a:p>
          <a:p>
            <a:endParaRPr lang="en-US" dirty="0"/>
          </a:p>
          <a:p>
            <a:endParaRPr lang="en-US" dirty="0"/>
          </a:p>
          <a:p>
            <a:pPr marL="0" indent="0">
              <a:buNone/>
            </a:pPr>
            <a:endParaRPr lang="en-US" dirty="0"/>
          </a:p>
          <a:p>
            <a:r>
              <a:rPr lang="en-US" dirty="0"/>
              <a:t>Key Dates: </a:t>
            </a:r>
          </a:p>
          <a:p>
            <a:pPr lvl="1"/>
            <a:r>
              <a:rPr lang="en-US" i="1" dirty="0"/>
              <a:t>April 22: Judge Gorton preliminarily approved the Settlement</a:t>
            </a:r>
          </a:p>
          <a:p>
            <a:pPr lvl="1"/>
            <a:r>
              <a:rPr lang="en-US" i="1" dirty="0"/>
              <a:t>May 31: Deadline for objections to be filed</a:t>
            </a:r>
          </a:p>
          <a:p>
            <a:pPr lvl="1"/>
            <a:r>
              <a:rPr lang="en-US" dirty="0"/>
              <a:t>June 17: Fairness Hearing at 3:00 p.m. in Boston</a:t>
            </a:r>
          </a:p>
          <a:p>
            <a:pPr lvl="1"/>
            <a:r>
              <a:rPr lang="en-US" dirty="0"/>
              <a:t>Unknown: Judge Gorton’s decision about final approval of the Agreement</a:t>
            </a:r>
          </a:p>
        </p:txBody>
      </p:sp>
      <p:sp>
        <p:nvSpPr>
          <p:cNvPr id="4" name="Slide Number Placeholder 3">
            <a:extLst>
              <a:ext uri="{FF2B5EF4-FFF2-40B4-BE49-F238E27FC236}">
                <a16:creationId xmlns:a16="http://schemas.microsoft.com/office/drawing/2014/main" id="{7E94BF48-6925-DF05-C864-35B297B258D7}"/>
              </a:ext>
            </a:extLst>
          </p:cNvPr>
          <p:cNvSpPr>
            <a:spLocks noGrp="1"/>
          </p:cNvSpPr>
          <p:nvPr>
            <p:ph type="sldNum" sz="quarter" idx="12"/>
          </p:nvPr>
        </p:nvSpPr>
        <p:spPr/>
        <p:txBody>
          <a:bodyPr/>
          <a:lstStyle/>
          <a:p>
            <a:fld id="{8AD49C6D-3661-454B-8EFF-6495B09C1E8B}" type="slidenum">
              <a:rPr lang="en-US" smtClean="0"/>
              <a:pPr/>
              <a:t>7</a:t>
            </a:fld>
            <a:endParaRPr lang="en-US"/>
          </a:p>
        </p:txBody>
      </p:sp>
      <p:graphicFrame>
        <p:nvGraphicFramePr>
          <p:cNvPr id="5" name="Diagram 4">
            <a:extLst>
              <a:ext uri="{FF2B5EF4-FFF2-40B4-BE49-F238E27FC236}">
                <a16:creationId xmlns:a16="http://schemas.microsoft.com/office/drawing/2014/main" id="{E739CB6D-A3ED-CEEB-5725-A44F32E6B086}"/>
              </a:ext>
            </a:extLst>
          </p:cNvPr>
          <p:cNvGraphicFramePr/>
          <p:nvPr>
            <p:extLst>
              <p:ext uri="{D42A27DB-BD31-4B8C-83A1-F6EECF244321}">
                <p14:modId xmlns:p14="http://schemas.microsoft.com/office/powerpoint/2010/main" val="3607301569"/>
              </p:ext>
            </p:extLst>
          </p:nvPr>
        </p:nvGraphicFramePr>
        <p:xfrm>
          <a:off x="0" y="1905000"/>
          <a:ext cx="91440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7473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0AB89-AC61-E102-0D47-5857024F4498}"/>
              </a:ext>
            </a:extLst>
          </p:cNvPr>
          <p:cNvSpPr>
            <a:spLocks noGrp="1"/>
          </p:cNvSpPr>
          <p:nvPr>
            <p:ph type="title"/>
          </p:nvPr>
        </p:nvSpPr>
        <p:spPr/>
        <p:txBody>
          <a:bodyPr/>
          <a:lstStyle/>
          <a:p>
            <a:r>
              <a:rPr lang="en-US" dirty="0"/>
              <a:t>Notice Period</a:t>
            </a:r>
          </a:p>
        </p:txBody>
      </p:sp>
      <p:sp>
        <p:nvSpPr>
          <p:cNvPr id="3" name="Content Placeholder 2">
            <a:extLst>
              <a:ext uri="{FF2B5EF4-FFF2-40B4-BE49-F238E27FC236}">
                <a16:creationId xmlns:a16="http://schemas.microsoft.com/office/drawing/2014/main" id="{E6B48E49-256D-5BA9-1B89-AC8AAE515C4E}"/>
              </a:ext>
            </a:extLst>
          </p:cNvPr>
          <p:cNvSpPr>
            <a:spLocks noGrp="1"/>
          </p:cNvSpPr>
          <p:nvPr>
            <p:ph idx="1"/>
          </p:nvPr>
        </p:nvSpPr>
        <p:spPr>
          <a:xfrm>
            <a:off x="457200" y="3200400"/>
            <a:ext cx="8229600" cy="3276600"/>
          </a:xfrm>
        </p:spPr>
        <p:txBody>
          <a:bodyPr>
            <a:normAutofit/>
          </a:bodyPr>
          <a:lstStyle/>
          <a:p>
            <a:r>
              <a:rPr lang="en-US" dirty="0"/>
              <a:t>The Notice (included in your materials) has been distributed to all nursing facilities in the State and published in several newspapers </a:t>
            </a:r>
          </a:p>
          <a:p>
            <a:endParaRPr lang="en-US" dirty="0"/>
          </a:p>
          <a:p>
            <a:r>
              <a:rPr lang="en-US" dirty="0"/>
              <a:t>We encourage all interested people in nursing facilities to ask questions and express opinions about the Settlement. </a:t>
            </a:r>
          </a:p>
        </p:txBody>
      </p:sp>
      <p:sp>
        <p:nvSpPr>
          <p:cNvPr id="4" name="Slide Number Placeholder 3">
            <a:extLst>
              <a:ext uri="{FF2B5EF4-FFF2-40B4-BE49-F238E27FC236}">
                <a16:creationId xmlns:a16="http://schemas.microsoft.com/office/drawing/2014/main" id="{7E94BF48-6925-DF05-C864-35B297B258D7}"/>
              </a:ext>
            </a:extLst>
          </p:cNvPr>
          <p:cNvSpPr>
            <a:spLocks noGrp="1"/>
          </p:cNvSpPr>
          <p:nvPr>
            <p:ph type="sldNum" sz="quarter" idx="12"/>
          </p:nvPr>
        </p:nvSpPr>
        <p:spPr/>
        <p:txBody>
          <a:bodyPr/>
          <a:lstStyle/>
          <a:p>
            <a:fld id="{8AD49C6D-3661-454B-8EFF-6495B09C1E8B}" type="slidenum">
              <a:rPr lang="en-US" smtClean="0"/>
              <a:pPr/>
              <a:t>8</a:t>
            </a:fld>
            <a:endParaRPr lang="en-US"/>
          </a:p>
        </p:txBody>
      </p:sp>
      <p:graphicFrame>
        <p:nvGraphicFramePr>
          <p:cNvPr id="5" name="Diagram 4">
            <a:extLst>
              <a:ext uri="{FF2B5EF4-FFF2-40B4-BE49-F238E27FC236}">
                <a16:creationId xmlns:a16="http://schemas.microsoft.com/office/drawing/2014/main" id="{C8985BAE-F00B-F87E-A5F2-EF567AD1EE21}"/>
              </a:ext>
            </a:extLst>
          </p:cNvPr>
          <p:cNvGraphicFramePr/>
          <p:nvPr>
            <p:extLst>
              <p:ext uri="{D42A27DB-BD31-4B8C-83A1-F6EECF244321}">
                <p14:modId xmlns:p14="http://schemas.microsoft.com/office/powerpoint/2010/main" val="1187653713"/>
              </p:ext>
            </p:extLst>
          </p:nvPr>
        </p:nvGraphicFramePr>
        <p:xfrm>
          <a:off x="457200" y="1600200"/>
          <a:ext cx="8458200" cy="1271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0275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0AB89-AC61-E102-0D47-5857024F4498}"/>
              </a:ext>
            </a:extLst>
          </p:cNvPr>
          <p:cNvSpPr>
            <a:spLocks noGrp="1"/>
          </p:cNvSpPr>
          <p:nvPr>
            <p:ph type="title"/>
          </p:nvPr>
        </p:nvSpPr>
        <p:spPr/>
        <p:txBody>
          <a:bodyPr/>
          <a:lstStyle/>
          <a:p>
            <a:r>
              <a:rPr lang="en-US" dirty="0"/>
              <a:t>Notice Period</a:t>
            </a:r>
          </a:p>
        </p:txBody>
      </p:sp>
      <p:sp>
        <p:nvSpPr>
          <p:cNvPr id="3" name="Content Placeholder 2">
            <a:extLst>
              <a:ext uri="{FF2B5EF4-FFF2-40B4-BE49-F238E27FC236}">
                <a16:creationId xmlns:a16="http://schemas.microsoft.com/office/drawing/2014/main" id="{E6B48E49-256D-5BA9-1B89-AC8AAE515C4E}"/>
              </a:ext>
            </a:extLst>
          </p:cNvPr>
          <p:cNvSpPr>
            <a:spLocks noGrp="1"/>
          </p:cNvSpPr>
          <p:nvPr>
            <p:ph idx="1"/>
          </p:nvPr>
        </p:nvSpPr>
        <p:spPr>
          <a:xfrm>
            <a:off x="457200" y="2947416"/>
            <a:ext cx="8229600" cy="3529584"/>
          </a:xfrm>
        </p:spPr>
        <p:txBody>
          <a:bodyPr>
            <a:normAutofit fontScale="92500" lnSpcReduction="20000"/>
          </a:bodyPr>
          <a:lstStyle/>
          <a:p>
            <a:r>
              <a:rPr lang="en-US" b="1" u="sng" dirty="0"/>
              <a:t>You</a:t>
            </a:r>
            <a:r>
              <a:rPr lang="en-US" dirty="0"/>
              <a:t> are part of the ongoing Notice plan!</a:t>
            </a:r>
            <a:endParaRPr lang="en-US" b="1" u="sng" dirty="0"/>
          </a:p>
          <a:p>
            <a:pPr marL="0" indent="0">
              <a:buNone/>
            </a:pPr>
            <a:endParaRPr lang="en-US" dirty="0"/>
          </a:p>
          <a:p>
            <a:r>
              <a:rPr lang="en-US" dirty="0"/>
              <a:t>Residents and other interested parties can call to ask questions, and we hope you can help talk about the Settlement Agreement </a:t>
            </a:r>
          </a:p>
          <a:p>
            <a:endParaRPr lang="en-US" dirty="0"/>
          </a:p>
          <a:p>
            <a:r>
              <a:rPr lang="en-US" dirty="0"/>
              <a:t>We hope you will:</a:t>
            </a:r>
          </a:p>
          <a:p>
            <a:pPr lvl="1"/>
            <a:r>
              <a:rPr lang="en-US" dirty="0"/>
              <a:t>Answer questions as you are able.</a:t>
            </a:r>
          </a:p>
          <a:p>
            <a:pPr lvl="1"/>
            <a:r>
              <a:rPr lang="en-US" dirty="0"/>
              <a:t>Refer to CPR and GBLS for questions you can’t answer.</a:t>
            </a:r>
          </a:p>
          <a:p>
            <a:pPr lvl="1"/>
            <a:r>
              <a:rPr lang="en-US" dirty="0"/>
              <a:t>Refer residents hoping to move to their local ASAP for CTLP case management services.</a:t>
            </a:r>
          </a:p>
        </p:txBody>
      </p:sp>
      <p:sp>
        <p:nvSpPr>
          <p:cNvPr id="4" name="Slide Number Placeholder 3">
            <a:extLst>
              <a:ext uri="{FF2B5EF4-FFF2-40B4-BE49-F238E27FC236}">
                <a16:creationId xmlns:a16="http://schemas.microsoft.com/office/drawing/2014/main" id="{7E94BF48-6925-DF05-C864-35B297B258D7}"/>
              </a:ext>
            </a:extLst>
          </p:cNvPr>
          <p:cNvSpPr>
            <a:spLocks noGrp="1"/>
          </p:cNvSpPr>
          <p:nvPr>
            <p:ph type="sldNum" sz="quarter" idx="12"/>
          </p:nvPr>
        </p:nvSpPr>
        <p:spPr/>
        <p:txBody>
          <a:bodyPr/>
          <a:lstStyle/>
          <a:p>
            <a:fld id="{8AD49C6D-3661-454B-8EFF-6495B09C1E8B}" type="slidenum">
              <a:rPr lang="en-US" smtClean="0"/>
              <a:pPr/>
              <a:t>9</a:t>
            </a:fld>
            <a:endParaRPr lang="en-US"/>
          </a:p>
        </p:txBody>
      </p:sp>
      <p:graphicFrame>
        <p:nvGraphicFramePr>
          <p:cNvPr id="5" name="Diagram 4">
            <a:extLst>
              <a:ext uri="{FF2B5EF4-FFF2-40B4-BE49-F238E27FC236}">
                <a16:creationId xmlns:a16="http://schemas.microsoft.com/office/drawing/2014/main" id="{C8985BAE-F00B-F87E-A5F2-EF567AD1EE21}"/>
              </a:ext>
            </a:extLst>
          </p:cNvPr>
          <p:cNvGraphicFramePr/>
          <p:nvPr/>
        </p:nvGraphicFramePr>
        <p:xfrm>
          <a:off x="457200" y="1600200"/>
          <a:ext cx="8458200" cy="1271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68467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omplex Lit New 2019">
      <a:dk1>
        <a:sysClr val="windowText" lastClr="000000"/>
      </a:dk1>
      <a:lt1>
        <a:srgbClr val="E9E5DC"/>
      </a:lt1>
      <a:dk2>
        <a:srgbClr val="0070C0"/>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D8754EE868A84093292800B6692CD6" ma:contentTypeVersion="15" ma:contentTypeDescription="Create a new document." ma:contentTypeScope="" ma:versionID="cc7cc04486e5ff8380cd02f47488c985">
  <xsd:schema xmlns:xsd="http://www.w3.org/2001/XMLSchema" xmlns:xs="http://www.w3.org/2001/XMLSchema" xmlns:p="http://schemas.microsoft.com/office/2006/metadata/properties" xmlns:ns3="e2504777-a0d0-45e6-858a-6597ae3fb239" xmlns:ns4="20757609-76c1-419a-b4fe-8244f20eba29" targetNamespace="http://schemas.microsoft.com/office/2006/metadata/properties" ma:root="true" ma:fieldsID="3db6708a725044e1b9b971fb47215f81" ns3:_="" ns4:_="">
    <xsd:import namespace="e2504777-a0d0-45e6-858a-6597ae3fb239"/>
    <xsd:import namespace="20757609-76c1-419a-b4fe-8244f20eba29"/>
    <xsd:element name="properties">
      <xsd:complexType>
        <xsd:sequence>
          <xsd:element name="documentManagement">
            <xsd:complexType>
              <xsd:all>
                <xsd:element ref="ns3:MediaServiceMetadata" minOccurs="0"/>
                <xsd:element ref="ns3:MediaServiceFastMetadata" minOccurs="0"/>
                <xsd:element ref="ns3:_activity" minOccurs="0"/>
                <xsd:element ref="ns3:MediaServiceObjectDetectorVersion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element ref="ns3:MediaLengthInSecond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504777-a0d0-45e6-858a-6597ae3fb2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0757609-76c1-419a-b4fe-8244f20eba2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e2504777-a0d0-45e6-858a-6597ae3fb239" xsi:nil="true"/>
  </documentManagement>
</p:properties>
</file>

<file path=customXml/itemProps1.xml><?xml version="1.0" encoding="utf-8"?>
<ds:datastoreItem xmlns:ds="http://schemas.openxmlformats.org/officeDocument/2006/customXml" ds:itemID="{9BF0E713-63A2-4860-9868-4A79B5136CF8}">
  <ds:schemaRefs>
    <ds:schemaRef ds:uri="http://schemas.microsoft.com/sharepoint/v3/contenttype/forms"/>
  </ds:schemaRefs>
</ds:datastoreItem>
</file>

<file path=customXml/itemProps2.xml><?xml version="1.0" encoding="utf-8"?>
<ds:datastoreItem xmlns:ds="http://schemas.openxmlformats.org/officeDocument/2006/customXml" ds:itemID="{0BBC45B4-58F5-49DA-BA43-8D4834BD08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2504777-a0d0-45e6-858a-6597ae3fb239"/>
    <ds:schemaRef ds:uri="20757609-76c1-419a-b4fe-8244f20eba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2634B30-2329-4BCB-AC25-4154F5D11F08}">
  <ds:schemaRefs>
    <ds:schemaRef ds:uri="http://purl.org/dc/dcmitype/"/>
    <ds:schemaRef ds:uri="http://schemas.microsoft.com/office/2006/metadata/properties"/>
    <ds:schemaRef ds:uri="http://purl.org/dc/terms/"/>
    <ds:schemaRef ds:uri="20757609-76c1-419a-b4fe-8244f20eba29"/>
    <ds:schemaRef ds:uri="http://schemas.microsoft.com/office/2006/documentManagement/types"/>
    <ds:schemaRef ds:uri="http://schemas.microsoft.com/office/infopath/2007/PartnerControls"/>
    <ds:schemaRef ds:uri="e2504777-a0d0-45e6-858a-6597ae3fb239"/>
    <ds:schemaRef ds:uri="http://schemas.openxmlformats.org/package/2006/metadata/core-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Clarity</Template>
  <TotalTime>3550</TotalTime>
  <Words>1045</Words>
  <Application>Microsoft Office PowerPoint</Application>
  <PresentationFormat>On-screen Show (4:3)</PresentationFormat>
  <Paragraphs>164</Paragraphs>
  <Slides>18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Aptos</vt:lpstr>
      <vt:lpstr>Arial</vt:lpstr>
      <vt:lpstr>Calibri</vt:lpstr>
      <vt:lpstr>Clarity</vt:lpstr>
      <vt:lpstr>Bringing people home</vt:lpstr>
      <vt:lpstr>Marsters v. Healey</vt:lpstr>
      <vt:lpstr>The Goal of the Case</vt:lpstr>
      <vt:lpstr>Who Benefits?</vt:lpstr>
      <vt:lpstr>This is a Landmark Settlement</vt:lpstr>
      <vt:lpstr>The process</vt:lpstr>
      <vt:lpstr>The Approval Process </vt:lpstr>
      <vt:lpstr>Notice Period</vt:lpstr>
      <vt:lpstr>Notice Period</vt:lpstr>
      <vt:lpstr>The services</vt:lpstr>
      <vt:lpstr>Comprehensive Case Management Services:</vt:lpstr>
      <vt:lpstr>Comprehensive Case Management Services:</vt:lpstr>
      <vt:lpstr>Behavioral Health Services</vt:lpstr>
      <vt:lpstr>Residential Services and Supports</vt:lpstr>
      <vt:lpstr>Residential Services and Supports (2)</vt:lpstr>
      <vt:lpstr>Residential Services and Supports</vt:lpstr>
      <vt:lpstr>Other Provisions</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Realizing the Promise of Olmstead: Ensuring Informed Choice</dc:title>
  <dc:creator>Steven Schwartz</dc:creator>
  <cp:lastModifiedBy>Kathy Walker</cp:lastModifiedBy>
  <cp:revision>28</cp:revision>
  <dcterms:created xsi:type="dcterms:W3CDTF">2019-08-02T17:14:28Z</dcterms:created>
  <dcterms:modified xsi:type="dcterms:W3CDTF">2024-06-05T15:52:23Z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0x01010029D8754EE868A84093292800B6692CD6</vt:lpwstr>
  </property>
</Properties>
</file>